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70"/>
  </p:notesMasterIdLst>
  <p:handoutMasterIdLst>
    <p:handoutMasterId r:id="rId71"/>
  </p:handoutMasterIdLst>
  <p:sldIdLst>
    <p:sldId id="521" r:id="rId2"/>
    <p:sldId id="386" r:id="rId3"/>
    <p:sldId id="526" r:id="rId4"/>
    <p:sldId id="531" r:id="rId5"/>
    <p:sldId id="529" r:id="rId6"/>
    <p:sldId id="533" r:id="rId7"/>
    <p:sldId id="534" r:id="rId8"/>
    <p:sldId id="535" r:id="rId9"/>
    <p:sldId id="536" r:id="rId10"/>
    <p:sldId id="528" r:id="rId11"/>
    <p:sldId id="527" r:id="rId12"/>
    <p:sldId id="525" r:id="rId13"/>
    <p:sldId id="394" r:id="rId14"/>
    <p:sldId id="395" r:id="rId15"/>
    <p:sldId id="400" r:id="rId16"/>
    <p:sldId id="475" r:id="rId17"/>
    <p:sldId id="401" r:id="rId18"/>
    <p:sldId id="402" r:id="rId19"/>
    <p:sldId id="489" r:id="rId20"/>
    <p:sldId id="404" r:id="rId21"/>
    <p:sldId id="479" r:id="rId22"/>
    <p:sldId id="406" r:id="rId23"/>
    <p:sldId id="461" r:id="rId24"/>
    <p:sldId id="408" r:id="rId25"/>
    <p:sldId id="474" r:id="rId26"/>
    <p:sldId id="411" r:id="rId27"/>
    <p:sldId id="412" r:id="rId28"/>
    <p:sldId id="413" r:id="rId29"/>
    <p:sldId id="459" r:id="rId30"/>
    <p:sldId id="460" r:id="rId31"/>
    <p:sldId id="415" r:id="rId32"/>
    <p:sldId id="416" r:id="rId33"/>
    <p:sldId id="423" r:id="rId34"/>
    <p:sldId id="424" r:id="rId35"/>
    <p:sldId id="511" r:id="rId36"/>
    <p:sldId id="499" r:id="rId37"/>
    <p:sldId id="504" r:id="rId38"/>
    <p:sldId id="505" r:id="rId39"/>
    <p:sldId id="506" r:id="rId40"/>
    <p:sldId id="523" r:id="rId41"/>
    <p:sldId id="522" r:id="rId42"/>
    <p:sldId id="510" r:id="rId43"/>
    <p:sldId id="507" r:id="rId44"/>
    <p:sldId id="519" r:id="rId45"/>
    <p:sldId id="520" r:id="rId46"/>
    <p:sldId id="492" r:id="rId47"/>
    <p:sldId id="493" r:id="rId48"/>
    <p:sldId id="494" r:id="rId49"/>
    <p:sldId id="512" r:id="rId50"/>
    <p:sldId id="495" r:id="rId51"/>
    <p:sldId id="458" r:id="rId52"/>
    <p:sldId id="513" r:id="rId53"/>
    <p:sldId id="514" r:id="rId54"/>
    <p:sldId id="524" r:id="rId55"/>
    <p:sldId id="439" r:id="rId56"/>
    <p:sldId id="441" r:id="rId57"/>
    <p:sldId id="442" r:id="rId58"/>
    <p:sldId id="444" r:id="rId59"/>
    <p:sldId id="445" r:id="rId60"/>
    <p:sldId id="446" r:id="rId61"/>
    <p:sldId id="448" r:id="rId62"/>
    <p:sldId id="449" r:id="rId63"/>
    <p:sldId id="451" r:id="rId64"/>
    <p:sldId id="452" r:id="rId65"/>
    <p:sldId id="453" r:id="rId66"/>
    <p:sldId id="454" r:id="rId67"/>
    <p:sldId id="455" r:id="rId68"/>
    <p:sldId id="457" r:id="rId69"/>
  </p:sldIdLst>
  <p:sldSz cx="9144000" cy="6858000" type="screen4x3"/>
  <p:notesSz cx="6854825" cy="9750425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58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0033CC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6600"/>
    <a:srgbClr val="FF9900"/>
    <a:srgbClr val="0033CC"/>
    <a:srgbClr val="FFCC66"/>
    <a:srgbClr val="FFFF9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56" autoAdjust="0"/>
    <p:restoredTop sz="99878" autoAdjust="0"/>
  </p:normalViewPr>
  <p:slideViewPr>
    <p:cSldViewPr>
      <p:cViewPr varScale="1">
        <p:scale>
          <a:sx n="73" d="100"/>
          <a:sy n="73" d="100"/>
        </p:scale>
        <p:origin x="-1176" y="-96"/>
      </p:cViewPr>
      <p:guideLst>
        <p:guide orient="horz" pos="15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864" y="2550"/>
      </p:cViewPr>
      <p:guideLst>
        <p:guide orient="horz" pos="3071"/>
        <p:guide pos="2159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73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r>
              <a:rPr lang="fr-BE" smtClean="0"/>
              <a:t>LAN - Architecture de niveau 2 - 06</a:t>
            </a:r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0212" cy="4873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r>
              <a:rPr lang="fr-FR" smtClean="0"/>
              <a:t>Octobre 2021</a:t>
            </a:r>
            <a:endParaRPr lang="fr-F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3063"/>
            <a:ext cx="2970213" cy="4873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r>
              <a:rPr lang="fr-FR" smtClean="0"/>
              <a:t>HEB-ESI Q3 R</a:t>
            </a:r>
            <a:endParaRPr lang="fr-FR"/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263063"/>
            <a:ext cx="2970212" cy="4873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40E65D0-51A7-4350-9DA0-307E33B8E3F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2855501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73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r>
              <a:rPr lang="fr-BE" smtClean="0"/>
              <a:t>LAN - Architecture de niveau 2 - 06</a:t>
            </a:r>
            <a:endParaRPr lang="fr-FR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0212" cy="4873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r>
              <a:rPr lang="fr-FR" smtClean="0"/>
              <a:t>Octobre 2021</a:t>
            </a:r>
            <a:endParaRPr lang="fr-F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30738"/>
            <a:ext cx="5026025" cy="43878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 smtClean="0"/>
              <a:t>Cliquez pour modifier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63063"/>
            <a:ext cx="2970213" cy="4873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r>
              <a:rPr lang="fr-FR" smtClean="0"/>
              <a:t>HEB-ESI Q3 R</a:t>
            </a:r>
            <a:endParaRPr lang="fr-FR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263063"/>
            <a:ext cx="2970212" cy="4873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231A8C5-07A7-4801-ACA8-07CEDF0897A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4283800822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fr-FR" smtClean="0"/>
              <a:t>LAN - Présentation - 01</a:t>
            </a:r>
            <a:endParaRPr lang="fr-F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fr-FR" smtClean="0"/>
              <a:t>Octobre 2021</a:t>
            </a:r>
            <a:endParaRPr lang="fr-FR"/>
          </a:p>
        </p:txBody>
      </p:sp>
      <p:sp>
        <p:nvSpPr>
          <p:cNvPr id="163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fr-FR" smtClean="0"/>
              <a:t>ESI Q3</a:t>
            </a:r>
            <a:endParaRPr lang="fr-FR"/>
          </a:p>
        </p:txBody>
      </p:sp>
      <p:sp>
        <p:nvSpPr>
          <p:cNvPr id="163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FB8236-108E-4ECF-87E3-52912B9B5A24}" type="slidenum">
              <a:rPr lang="fr-FR"/>
              <a:pPr/>
              <a:t>1</a:t>
            </a:fld>
            <a:endParaRPr lang="fr-FR"/>
          </a:p>
        </p:txBody>
      </p:sp>
      <p:sp>
        <p:nvSpPr>
          <p:cNvPr id="163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/>
          </a:p>
        </p:txBody>
      </p:sp>
    </p:spTree>
    <p:extLst>
      <p:ext uri="{BB962C8B-B14F-4D97-AF65-F5344CB8AC3E}">
        <p14:creationId xmlns="" xmlns:p14="http://schemas.microsoft.com/office/powerpoint/2010/main" val="82887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BE" smtClean="0"/>
              <a:t>LAN - Architecture de niveau 2 - 06</a:t>
            </a: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Octobre 2021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BE" smtClean="0"/>
              <a:t>HEB-ESI Q3 R</a:t>
            </a:r>
            <a:endParaRPr lang="fr-FR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26F68C-E64D-4115-B9D4-0C668306B95A}" type="slidenum">
              <a:rPr lang="fr-FR"/>
              <a:pPr/>
              <a:t>13</a:t>
            </a:fld>
            <a:endParaRPr lang="fr-FR"/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30738"/>
            <a:ext cx="5026025" cy="4387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580590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BE" smtClean="0"/>
              <a:t>LAN - Architecture de niveau 2 - 06</a:t>
            </a: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Octobre 2021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BE" smtClean="0"/>
              <a:t>HEB-ESI Q3 R</a:t>
            </a:r>
            <a:endParaRPr lang="fr-FR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FEA8429-C567-4E71-9AA9-922744AA8AFA}" type="slidenum">
              <a:rPr lang="fr-FR"/>
              <a:pPr/>
              <a:t>14</a:t>
            </a:fld>
            <a:endParaRPr lang="fr-FR"/>
          </a:p>
        </p:txBody>
      </p:sp>
      <p:sp>
        <p:nvSpPr>
          <p:cNvPr id="1021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1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r-BE">
                <a:solidFill>
                  <a:srgbClr val="000000"/>
                </a:solidFill>
                <a:latin typeface="Arial" charset="0"/>
                <a:cs typeface="Times New Roman" pitchFamily="18" charset="0"/>
              </a:rPr>
              <a:t>Une liaison peut utiliser un canal de transmission point à point ou un canal multipoint.</a:t>
            </a:r>
          </a:p>
        </p:txBody>
      </p:sp>
    </p:spTree>
    <p:extLst>
      <p:ext uri="{BB962C8B-B14F-4D97-AF65-F5344CB8AC3E}">
        <p14:creationId xmlns="" xmlns:p14="http://schemas.microsoft.com/office/powerpoint/2010/main" val="2166485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Algorithme du CSMA 1-persistent :</a:t>
            </a:r>
          </a:p>
          <a:p>
            <a:r>
              <a:rPr lang="fr-BE" dirty="0" smtClean="0"/>
              <a:t>---------------------------------------</a:t>
            </a:r>
          </a:p>
          <a:p>
            <a:r>
              <a:rPr lang="fr-BE" dirty="0" err="1" smtClean="0"/>
              <a:t>While</a:t>
            </a:r>
            <a:r>
              <a:rPr lang="fr-BE" dirty="0" smtClean="0"/>
              <a:t>(</a:t>
            </a:r>
            <a:r>
              <a:rPr lang="fr-BE" dirty="0" err="1" smtClean="0"/>
              <a:t>true</a:t>
            </a:r>
            <a:r>
              <a:rPr lang="fr-BE" dirty="0" smtClean="0"/>
              <a:t>) </a:t>
            </a:r>
            <a:r>
              <a:rPr lang="fr-BE" dirty="0" smtClean="0">
                <a:sym typeface="Wingdings" panose="05000000000000000000" pitchFamily="2" charset="2"/>
              </a:rPr>
              <a:t></a:t>
            </a:r>
            <a:endParaRPr lang="fr-BE" dirty="0" smtClean="0"/>
          </a:p>
          <a:p>
            <a:r>
              <a:rPr lang="fr-BE" dirty="0" smtClean="0"/>
              <a:t>- </a:t>
            </a:r>
            <a:r>
              <a:rPr lang="fr-BE" dirty="0" err="1" smtClean="0"/>
              <a:t>trame_à_expédier</a:t>
            </a:r>
            <a:r>
              <a:rPr lang="fr-BE" dirty="0" smtClean="0"/>
              <a:t> = </a:t>
            </a:r>
            <a:r>
              <a:rPr lang="fr-BE" dirty="0" err="1" smtClean="0"/>
              <a:t>lire_trame</a:t>
            </a:r>
            <a:r>
              <a:rPr lang="fr-BE" dirty="0" smtClean="0"/>
              <a:t>(trame);</a:t>
            </a:r>
          </a:p>
          <a:p>
            <a:pPr marL="171450" indent="-171450">
              <a:buFontTx/>
              <a:buChar char="-"/>
            </a:pPr>
            <a:r>
              <a:rPr lang="fr-BE" dirty="0" err="1" smtClean="0"/>
              <a:t>tant_que</a:t>
            </a:r>
            <a:r>
              <a:rPr lang="fr-BE" dirty="0" smtClean="0"/>
              <a:t> (</a:t>
            </a:r>
            <a:r>
              <a:rPr lang="fr-BE" dirty="0" err="1" smtClean="0"/>
              <a:t>trame_à_expédier</a:t>
            </a:r>
            <a:r>
              <a:rPr lang="fr-BE" dirty="0" smtClean="0"/>
              <a:t>)</a:t>
            </a:r>
            <a:r>
              <a:rPr lang="fr-BE" baseline="0" dirty="0" smtClean="0"/>
              <a:t> </a:t>
            </a:r>
            <a:r>
              <a:rPr lang="fr-BE" baseline="0" dirty="0" smtClean="0">
                <a:sym typeface="Wingdings" panose="05000000000000000000" pitchFamily="2" charset="2"/>
              </a:rPr>
              <a:t> </a:t>
            </a:r>
          </a:p>
          <a:p>
            <a:pPr marL="1543050" lvl="3" indent="-171450">
              <a:buFontTx/>
              <a:buChar char="-"/>
            </a:pPr>
            <a:r>
              <a:rPr lang="fr-BE" baseline="0" dirty="0" err="1" smtClean="0">
                <a:sym typeface="Wingdings" panose="05000000000000000000" pitchFamily="2" charset="2"/>
              </a:rPr>
              <a:t>Canal_libre</a:t>
            </a:r>
            <a:r>
              <a:rPr lang="fr-BE" baseline="0" dirty="0" smtClean="0">
                <a:sym typeface="Wingdings" panose="05000000000000000000" pitchFamily="2" charset="2"/>
              </a:rPr>
              <a:t> = </a:t>
            </a:r>
            <a:r>
              <a:rPr lang="fr-BE" baseline="0" dirty="0" err="1" smtClean="0"/>
              <a:t>Ecouter_canal</a:t>
            </a:r>
            <a:r>
              <a:rPr lang="fr-BE" baseline="0" dirty="0" smtClean="0"/>
              <a:t>();</a:t>
            </a:r>
          </a:p>
          <a:p>
            <a:pPr marL="1543050" lvl="3" indent="-171450">
              <a:buFontTx/>
              <a:buChar char="-"/>
            </a:pPr>
            <a:r>
              <a:rPr lang="fr-BE" baseline="0" dirty="0" smtClean="0"/>
              <a:t> Si </a:t>
            </a:r>
            <a:r>
              <a:rPr lang="fr-BE" baseline="0" dirty="0" err="1" smtClean="0"/>
              <a:t>canal_libre</a:t>
            </a:r>
            <a:r>
              <a:rPr lang="fr-BE" baseline="0" dirty="0" smtClean="0"/>
              <a:t> 	</a:t>
            </a:r>
            <a:r>
              <a:rPr lang="fr-BE" baseline="0" dirty="0" smtClean="0">
                <a:sym typeface="Wingdings" panose="05000000000000000000" pitchFamily="2" charset="2"/>
              </a:rPr>
              <a:t> émettre(trame);</a:t>
            </a:r>
          </a:p>
          <a:p>
            <a:pPr marL="1543050" lvl="3" indent="-171450">
              <a:buFontTx/>
              <a:buChar char="-"/>
            </a:pPr>
            <a:r>
              <a:rPr lang="fr-BE" baseline="0" dirty="0" smtClean="0">
                <a:sym typeface="Wingdings" panose="05000000000000000000" pitchFamily="2" charset="2"/>
              </a:rPr>
              <a:t> Sinon 	 </a:t>
            </a:r>
            <a:r>
              <a:rPr lang="fr-BE" baseline="0" dirty="0" err="1" smtClean="0">
                <a:sym typeface="Wingdings" panose="05000000000000000000" pitchFamily="2" charset="2"/>
              </a:rPr>
              <a:t>attente_canal_libre</a:t>
            </a:r>
            <a:r>
              <a:rPr lang="fr-BE" baseline="0" dirty="0" smtClean="0">
                <a:sym typeface="Wingdings" panose="05000000000000000000" pitchFamily="2" charset="2"/>
              </a:rPr>
              <a:t>;</a:t>
            </a:r>
          </a:p>
          <a:p>
            <a:pPr marL="2914650" lvl="6" indent="-171450">
              <a:buFontTx/>
              <a:buChar char="-"/>
            </a:pPr>
            <a:r>
              <a:rPr lang="fr-BE" baseline="0" dirty="0" smtClean="0">
                <a:sym typeface="Wingdings" panose="05000000000000000000" pitchFamily="2" charset="2"/>
              </a:rPr>
              <a:t>émettre(trame); </a:t>
            </a:r>
            <a:endParaRPr lang="fr-BE" baseline="0" dirty="0" smtClean="0"/>
          </a:p>
          <a:p>
            <a:pPr marL="1543050" lvl="3" indent="-171450">
              <a:buFontTx/>
              <a:buChar char="-"/>
            </a:pPr>
            <a:r>
              <a:rPr lang="fr-BE" baseline="0" dirty="0" smtClean="0"/>
              <a:t>Fin Si</a:t>
            </a:r>
          </a:p>
          <a:p>
            <a:pPr marL="1543050" lvl="3" indent="-171450">
              <a:buFontTx/>
              <a:buChar char="-"/>
            </a:pPr>
            <a:r>
              <a:rPr lang="fr-BE" baseline="0" dirty="0" smtClean="0"/>
              <a:t>Si collision	</a:t>
            </a:r>
            <a:r>
              <a:rPr lang="fr-BE" baseline="0" dirty="0" smtClean="0">
                <a:sym typeface="Wingdings" panose="05000000000000000000" pitchFamily="2" charset="2"/>
              </a:rPr>
              <a:t> </a:t>
            </a:r>
            <a:r>
              <a:rPr lang="fr-BE" baseline="0" dirty="0" err="1" smtClean="0">
                <a:sym typeface="Wingdings" panose="05000000000000000000" pitchFamily="2" charset="2"/>
              </a:rPr>
              <a:t>attente_aléatoire</a:t>
            </a:r>
            <a:r>
              <a:rPr lang="fr-BE" baseline="0" dirty="0" smtClean="0">
                <a:sym typeface="Wingdings" panose="05000000000000000000" pitchFamily="2" charset="2"/>
              </a:rPr>
              <a:t>; fin Si</a:t>
            </a:r>
            <a:endParaRPr lang="fr-BE" baseline="0" dirty="0" smtClean="0"/>
          </a:p>
          <a:p>
            <a:pPr marL="171450" lvl="0" indent="-171450">
              <a:buFontTx/>
              <a:buChar char="-"/>
            </a:pPr>
            <a:r>
              <a:rPr lang="fr-BE" baseline="0" dirty="0" smtClean="0"/>
              <a:t>Fin tant que;</a:t>
            </a:r>
          </a:p>
          <a:p>
            <a:pPr marL="0" lvl="0" indent="0">
              <a:buFontTx/>
              <a:buNone/>
            </a:pPr>
            <a:r>
              <a:rPr lang="fr-BE" baseline="0" dirty="0" smtClean="0"/>
              <a:t>Fin </a:t>
            </a:r>
            <a:r>
              <a:rPr lang="fr-BE" baseline="0" dirty="0" err="1" smtClean="0"/>
              <a:t>while</a:t>
            </a:r>
            <a:r>
              <a:rPr lang="fr-BE" baseline="0" dirty="0" smtClean="0"/>
              <a:t>;</a:t>
            </a:r>
            <a:endParaRPr lang="fr-BE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LAN - Architecture de niveau 2 - 06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2021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HEB-ESI Q3 R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231A8C5-07A7-4801-ACA8-07CEDF0897A1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148232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BE" dirty="0" smtClean="0"/>
              <a:t>Algorithme du CSMA 1-persistent :</a:t>
            </a:r>
          </a:p>
          <a:p>
            <a:r>
              <a:rPr lang="fr-BE" dirty="0" smtClean="0"/>
              <a:t>---------------------------------------</a:t>
            </a:r>
          </a:p>
          <a:p>
            <a:r>
              <a:rPr lang="fr-BE" dirty="0" err="1" smtClean="0"/>
              <a:t>While</a:t>
            </a:r>
            <a:r>
              <a:rPr lang="fr-BE" dirty="0" smtClean="0"/>
              <a:t>(</a:t>
            </a:r>
            <a:r>
              <a:rPr lang="fr-BE" dirty="0" err="1" smtClean="0"/>
              <a:t>true</a:t>
            </a:r>
            <a:r>
              <a:rPr lang="fr-BE" dirty="0" smtClean="0"/>
              <a:t>) </a:t>
            </a:r>
            <a:r>
              <a:rPr lang="fr-BE" dirty="0" smtClean="0">
                <a:sym typeface="Wingdings" panose="05000000000000000000" pitchFamily="2" charset="2"/>
              </a:rPr>
              <a:t></a:t>
            </a:r>
            <a:endParaRPr lang="fr-BE" dirty="0" smtClean="0"/>
          </a:p>
          <a:p>
            <a:r>
              <a:rPr lang="fr-BE" dirty="0" smtClean="0"/>
              <a:t>- </a:t>
            </a:r>
            <a:r>
              <a:rPr lang="fr-BE" dirty="0" err="1" smtClean="0"/>
              <a:t>trame_à_expédier</a:t>
            </a:r>
            <a:r>
              <a:rPr lang="fr-BE" dirty="0" smtClean="0"/>
              <a:t> = </a:t>
            </a:r>
            <a:r>
              <a:rPr lang="fr-BE" dirty="0" err="1" smtClean="0"/>
              <a:t>lire_trame</a:t>
            </a:r>
            <a:r>
              <a:rPr lang="fr-BE" dirty="0" smtClean="0"/>
              <a:t>(trame);</a:t>
            </a:r>
          </a:p>
          <a:p>
            <a:pPr marL="171450" indent="-171450">
              <a:buFontTx/>
              <a:buChar char="-"/>
            </a:pPr>
            <a:r>
              <a:rPr lang="fr-BE" dirty="0" err="1" smtClean="0"/>
              <a:t>tant_que</a:t>
            </a:r>
            <a:r>
              <a:rPr lang="fr-BE" dirty="0" smtClean="0"/>
              <a:t> (</a:t>
            </a:r>
            <a:r>
              <a:rPr lang="fr-BE" dirty="0" err="1" smtClean="0"/>
              <a:t>trame_à_expédier</a:t>
            </a:r>
            <a:r>
              <a:rPr lang="fr-BE" dirty="0" smtClean="0"/>
              <a:t>)</a:t>
            </a:r>
            <a:r>
              <a:rPr lang="fr-BE" baseline="0" dirty="0" smtClean="0"/>
              <a:t> </a:t>
            </a:r>
            <a:r>
              <a:rPr lang="fr-BE" baseline="0" dirty="0" smtClean="0">
                <a:sym typeface="Wingdings" panose="05000000000000000000" pitchFamily="2" charset="2"/>
              </a:rPr>
              <a:t> </a:t>
            </a:r>
          </a:p>
          <a:p>
            <a:pPr marL="1543050" lvl="3" indent="-171450">
              <a:buFontTx/>
              <a:buChar char="-"/>
            </a:pPr>
            <a:r>
              <a:rPr lang="fr-BE" baseline="0" dirty="0" err="1" smtClean="0">
                <a:sym typeface="Wingdings" panose="05000000000000000000" pitchFamily="2" charset="2"/>
              </a:rPr>
              <a:t>Canal_libre</a:t>
            </a:r>
            <a:r>
              <a:rPr lang="fr-BE" baseline="0" dirty="0" smtClean="0">
                <a:sym typeface="Wingdings" panose="05000000000000000000" pitchFamily="2" charset="2"/>
              </a:rPr>
              <a:t> = </a:t>
            </a:r>
            <a:r>
              <a:rPr lang="fr-BE" baseline="0" dirty="0" err="1" smtClean="0"/>
              <a:t>Ecouter_canal</a:t>
            </a:r>
            <a:r>
              <a:rPr lang="fr-BE" baseline="0" dirty="0" smtClean="0"/>
              <a:t>();</a:t>
            </a:r>
          </a:p>
          <a:p>
            <a:pPr marL="1543050" lvl="3" indent="-171450">
              <a:buFontTx/>
              <a:buChar char="-"/>
            </a:pPr>
            <a:r>
              <a:rPr lang="fr-BE" baseline="0" dirty="0" smtClean="0"/>
              <a:t> Si </a:t>
            </a:r>
            <a:r>
              <a:rPr lang="fr-BE" baseline="0" dirty="0" err="1" smtClean="0"/>
              <a:t>canal_libre</a:t>
            </a:r>
            <a:r>
              <a:rPr lang="fr-BE" baseline="0" dirty="0" smtClean="0"/>
              <a:t> 	</a:t>
            </a:r>
            <a:r>
              <a:rPr lang="fr-BE" baseline="0" dirty="0" smtClean="0">
                <a:sym typeface="Wingdings" panose="05000000000000000000" pitchFamily="2" charset="2"/>
              </a:rPr>
              <a:t> émettre(trame);</a:t>
            </a:r>
          </a:p>
          <a:p>
            <a:pPr marL="1543050" lvl="3" indent="-171450">
              <a:buFontTx/>
              <a:buChar char="-"/>
            </a:pPr>
            <a:r>
              <a:rPr lang="fr-BE" baseline="0" dirty="0" smtClean="0">
                <a:sym typeface="Wingdings" panose="05000000000000000000" pitchFamily="2" charset="2"/>
              </a:rPr>
              <a:t> Sinon 	 </a:t>
            </a:r>
            <a:r>
              <a:rPr lang="fr-BE" baseline="0" dirty="0" err="1" smtClean="0">
                <a:sym typeface="Wingdings" panose="05000000000000000000" pitchFamily="2" charset="2"/>
              </a:rPr>
              <a:t>attente_canal_libre</a:t>
            </a:r>
            <a:r>
              <a:rPr lang="fr-BE" baseline="0" dirty="0" smtClean="0">
                <a:sym typeface="Wingdings" panose="05000000000000000000" pitchFamily="2" charset="2"/>
              </a:rPr>
              <a:t>;</a:t>
            </a:r>
          </a:p>
          <a:p>
            <a:pPr marL="2914650" lvl="6" indent="-171450">
              <a:buFontTx/>
              <a:buChar char="-"/>
            </a:pPr>
            <a:r>
              <a:rPr lang="fr-BE" baseline="0" dirty="0" smtClean="0">
                <a:sym typeface="Wingdings" panose="05000000000000000000" pitchFamily="2" charset="2"/>
              </a:rPr>
              <a:t>émettre(trame); </a:t>
            </a:r>
            <a:endParaRPr lang="fr-BE" baseline="0" dirty="0" smtClean="0"/>
          </a:p>
          <a:p>
            <a:pPr marL="1543050" lvl="3" indent="-171450">
              <a:buFontTx/>
              <a:buChar char="-"/>
            </a:pPr>
            <a:r>
              <a:rPr lang="fr-BE" baseline="0" dirty="0" smtClean="0"/>
              <a:t>Fin Si</a:t>
            </a:r>
          </a:p>
          <a:p>
            <a:pPr marL="1543050" lvl="3" indent="-171450">
              <a:buFontTx/>
              <a:buChar char="-"/>
            </a:pPr>
            <a:r>
              <a:rPr lang="fr-BE" baseline="0" dirty="0" smtClean="0"/>
              <a:t>Si collision	</a:t>
            </a:r>
            <a:r>
              <a:rPr lang="fr-BE" baseline="0" dirty="0" smtClean="0">
                <a:sym typeface="Wingdings" panose="05000000000000000000" pitchFamily="2" charset="2"/>
              </a:rPr>
              <a:t> </a:t>
            </a:r>
            <a:r>
              <a:rPr lang="fr-BE" baseline="0" dirty="0" err="1" smtClean="0">
                <a:sym typeface="Wingdings" panose="05000000000000000000" pitchFamily="2" charset="2"/>
              </a:rPr>
              <a:t>attente_aléatoire</a:t>
            </a:r>
            <a:r>
              <a:rPr lang="fr-BE" baseline="0" dirty="0" smtClean="0">
                <a:sym typeface="Wingdings" panose="05000000000000000000" pitchFamily="2" charset="2"/>
              </a:rPr>
              <a:t>; fin Si</a:t>
            </a:r>
            <a:endParaRPr lang="fr-BE" baseline="0" dirty="0" smtClean="0"/>
          </a:p>
          <a:p>
            <a:pPr marL="171450" lvl="0" indent="-171450">
              <a:buFontTx/>
              <a:buChar char="-"/>
            </a:pPr>
            <a:r>
              <a:rPr lang="fr-BE" baseline="0" dirty="0" smtClean="0"/>
              <a:t>Fin tant que;</a:t>
            </a:r>
          </a:p>
          <a:p>
            <a:pPr marL="0" lvl="0" indent="0">
              <a:buFontTx/>
              <a:buNone/>
            </a:pPr>
            <a:r>
              <a:rPr lang="fr-BE" baseline="0" dirty="0" smtClean="0"/>
              <a:t>Fin </a:t>
            </a:r>
            <a:r>
              <a:rPr lang="fr-BE" baseline="0" dirty="0" err="1" smtClean="0"/>
              <a:t>while</a:t>
            </a:r>
            <a:r>
              <a:rPr lang="fr-BE" baseline="0" dirty="0" smtClean="0"/>
              <a:t>;</a:t>
            </a:r>
            <a:endParaRPr lang="fr-BE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LAN - Architecture de niveau 2 - 06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2021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HEB-ESI Q3 R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231A8C5-07A7-4801-ACA8-07CEDF0897A1}" type="slidenum">
              <a:rPr lang="fr-FR" smtClean="0"/>
              <a:pPr>
                <a:defRPr/>
              </a:pPr>
              <a:t>19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5143636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BE" smtClean="0"/>
              <a:t>LAN - Architecture de niveau 2 - 06</a:t>
            </a: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Octobre 2021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BE" smtClean="0"/>
              <a:t>HEB-ESI Q3 R</a:t>
            </a:r>
            <a:endParaRPr lang="fr-FR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26F68C-E64D-4115-B9D4-0C668306B95A}" type="slidenum">
              <a:rPr lang="fr-FR"/>
              <a:pPr/>
              <a:t>22</a:t>
            </a:fld>
            <a:endParaRPr lang="fr-FR"/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30738"/>
            <a:ext cx="5026025" cy="4387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979568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72F1B5-EF11-4E7E-B371-5D3037CA7735}" type="slidenum">
              <a:rPr lang="fr-FR"/>
              <a:pPr/>
              <a:t>23</a:t>
            </a:fld>
            <a:endParaRPr lang="fr-FR"/>
          </a:p>
        </p:txBody>
      </p:sp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5528105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989D94-6151-4A8E-A59A-8AFDABDA337E}" type="slidenum">
              <a:rPr lang="fr-FR"/>
              <a:pPr/>
              <a:t>24</a:t>
            </a:fld>
            <a:endParaRPr lang="fr-FR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815955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989D94-6151-4A8E-A59A-8AFDABDA337E}" type="slidenum">
              <a:rPr lang="fr-FR"/>
              <a:pPr/>
              <a:t>25</a:t>
            </a:fld>
            <a:endParaRPr lang="fr-FR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367486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BE" smtClean="0"/>
              <a:t>LAN - Architecture de niveau 2 - 06</a:t>
            </a: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Octobre 2021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FR" smtClean="0"/>
              <a:t>HEB-ESI Q3 R</a:t>
            </a:r>
            <a:endParaRPr lang="fr-FR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4C54F48-00A5-4226-A5BD-C6D0EB5ABBB9}" type="slidenum">
              <a:rPr lang="fr-FR"/>
              <a:pPr/>
              <a:t>29</a:t>
            </a:fld>
            <a:endParaRPr lang="fr-FR"/>
          </a:p>
        </p:txBody>
      </p:sp>
      <p:sp>
        <p:nvSpPr>
          <p:cNvPr id="10004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004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30738"/>
            <a:ext cx="5026025" cy="4387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139256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BE" smtClean="0"/>
              <a:t>LAN - Architecture de niveau 2 - 06</a:t>
            </a: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Octobre 2021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FR" smtClean="0"/>
              <a:t>HEB-ESI Q3 R</a:t>
            </a:r>
            <a:endParaRPr lang="fr-FR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08A9AFE-5732-4EA3-9EAB-BDB6648A6AB3}" type="slidenum">
              <a:rPr lang="fr-FR"/>
              <a:pPr/>
              <a:t>30</a:t>
            </a:fld>
            <a:endParaRPr lang="fr-FR"/>
          </a:p>
        </p:txBody>
      </p:sp>
      <p:sp>
        <p:nvSpPr>
          <p:cNvPr id="112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44076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BE" smtClean="0"/>
              <a:t>LAN - Architecture de niveau 2 - 06</a:t>
            </a: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Octobre 2021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BE" smtClean="0"/>
              <a:t>HEB-ESI Q3 R</a:t>
            </a:r>
            <a:endParaRPr lang="fr-FR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DFB0BE-5088-4878-BE46-0CC3B004D1AF}" type="slidenum">
              <a:rPr lang="fr-FR"/>
              <a:pPr/>
              <a:t>2</a:t>
            </a:fld>
            <a:endParaRPr lang="fr-FR"/>
          </a:p>
        </p:txBody>
      </p:sp>
      <p:sp>
        <p:nvSpPr>
          <p:cNvPr id="131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872452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BE" smtClean="0"/>
              <a:t>LAN - Architecture de niveau 2 - 06</a:t>
            </a: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Octobre 2021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BE" smtClean="0"/>
              <a:t>HEB-ESI Q3 R</a:t>
            </a:r>
            <a:endParaRPr lang="fr-FR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26F68C-E64D-4115-B9D4-0C668306B95A}" type="slidenum">
              <a:rPr lang="fr-FR"/>
              <a:pPr/>
              <a:t>33</a:t>
            </a:fld>
            <a:endParaRPr lang="fr-FR"/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30738"/>
            <a:ext cx="5026025" cy="4387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91666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BE" smtClean="0"/>
              <a:t>LAN - Architecture de niveau 2 - 06</a:t>
            </a: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Octobre 2021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BE" smtClean="0"/>
              <a:t>HEB-ESI Q3 R</a:t>
            </a:r>
            <a:endParaRPr lang="fr-FR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26F68C-E64D-4115-B9D4-0C668306B95A}" type="slidenum">
              <a:rPr lang="fr-FR"/>
              <a:pPr/>
              <a:t>43</a:t>
            </a:fld>
            <a:endParaRPr lang="fr-FR"/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30738"/>
            <a:ext cx="5026025" cy="4387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4676679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BE" smtClean="0"/>
              <a:t>LAN - Architecture de niveau 2 - 06</a:t>
            </a: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Octobre 2021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BE" smtClean="0"/>
              <a:t>HEB-ESI Q3 R</a:t>
            </a:r>
            <a:endParaRPr lang="fr-FR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626F68C-E64D-4115-B9D4-0C668306B95A}" type="slidenum">
              <a:rPr lang="fr-FR"/>
              <a:pPr/>
              <a:t>51</a:t>
            </a:fld>
            <a:endParaRPr lang="fr-FR"/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30738"/>
            <a:ext cx="5026025" cy="4387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16866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/>
              <a:t>MPR - Introduction - 01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smtClean="0"/>
              <a:t>Octobre 2021</a:t>
            </a:r>
            <a:endParaRPr lang="fr-FR" altLang="fr-FR" sz="1200"/>
          </a:p>
        </p:txBody>
      </p:sp>
      <p:sp>
        <p:nvSpPr>
          <p:cNvPr id="614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/>
              <a:t>HEB-ESI Q2 IRBIR2</a:t>
            </a:r>
          </a:p>
        </p:txBody>
      </p:sp>
      <p:sp>
        <p:nvSpPr>
          <p:cNvPr id="614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91BD36A2-69F7-4716-8EED-CDF781B088C6}" type="slidenum">
              <a:rPr lang="fr-FR" altLang="fr-FR" sz="1200" smtClean="0"/>
              <a:pPr/>
              <a:t>3</a:t>
            </a:fld>
            <a:endParaRPr lang="fr-FR" altLang="fr-FR" sz="1200"/>
          </a:p>
        </p:txBody>
      </p:sp>
      <p:sp>
        <p:nvSpPr>
          <p:cNvPr id="615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6151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alt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/>
              <a:t>MPR - La couche liaison - 05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smtClean="0"/>
              <a:t>Octobre 2021</a:t>
            </a:r>
            <a:endParaRPr lang="fr-FR" altLang="fr-FR" sz="1200"/>
          </a:p>
        </p:txBody>
      </p:sp>
      <p:sp>
        <p:nvSpPr>
          <p:cNvPr id="5632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/>
              <a:t>HEB-ESI 1ère IR</a:t>
            </a:r>
          </a:p>
        </p:txBody>
      </p:sp>
      <p:sp>
        <p:nvSpPr>
          <p:cNvPr id="563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751172B-9051-490F-A90D-6A41DCABCC18}" type="slidenum">
              <a:rPr lang="fr-FR" altLang="fr-FR" sz="1200"/>
              <a:pPr/>
              <a:t>4</a:t>
            </a:fld>
            <a:endParaRPr lang="fr-FR" altLang="fr-FR" sz="1200"/>
          </a:p>
        </p:txBody>
      </p:sp>
      <p:sp>
        <p:nvSpPr>
          <p:cNvPr id="563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/>
              <a:t>MPR - La couche physique - 04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smtClean="0"/>
              <a:t>Octobre 2021</a:t>
            </a:r>
            <a:endParaRPr lang="fr-FR" altLang="fr-FR" sz="1200"/>
          </a:p>
        </p:txBody>
      </p:sp>
      <p:sp>
        <p:nvSpPr>
          <p:cNvPr id="14340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smtClean="0"/>
              <a:t>HE2B-ESI 1ère IR</a:t>
            </a:r>
            <a:endParaRPr lang="fr-FR" altLang="fr-FR" sz="1200"/>
          </a:p>
        </p:txBody>
      </p:sp>
      <p:sp>
        <p:nvSpPr>
          <p:cNvPr id="143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C4DE3C39-CA74-4BA3-95D1-30AA068FE312}" type="slidenum">
              <a:rPr lang="fr-FR" altLang="fr-FR" sz="1200" smtClean="0"/>
              <a:pPr/>
              <a:t>5</a:t>
            </a:fld>
            <a:endParaRPr lang="fr-FR" altLang="fr-FR" sz="1200"/>
          </a:p>
        </p:txBody>
      </p:sp>
      <p:sp>
        <p:nvSpPr>
          <p:cNvPr id="143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fr-BE" altLang="fr-FR"/>
          </a:p>
        </p:txBody>
      </p:sp>
    </p:spTree>
    <p:extLst>
      <p:ext uri="{BB962C8B-B14F-4D97-AF65-F5344CB8AC3E}">
        <p14:creationId xmlns="" xmlns:p14="http://schemas.microsoft.com/office/powerpoint/2010/main" val="2803148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/>
              <a:t>MPR - La couche liaison - 05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smtClean="0"/>
              <a:t>Octobre 2021</a:t>
            </a:r>
            <a:endParaRPr lang="fr-FR" altLang="fr-FR" sz="1200"/>
          </a:p>
        </p:txBody>
      </p:sp>
      <p:sp>
        <p:nvSpPr>
          <p:cNvPr id="5837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/>
              <a:t>HEB-ESI 1ère IR</a:t>
            </a:r>
          </a:p>
        </p:txBody>
      </p:sp>
      <p:sp>
        <p:nvSpPr>
          <p:cNvPr id="583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B0C827F-95D2-4163-BD61-274890897631}" type="slidenum">
              <a:rPr lang="fr-FR" altLang="fr-FR" sz="1200"/>
              <a:pPr/>
              <a:t>9</a:t>
            </a:fld>
            <a:endParaRPr lang="fr-FR" altLang="fr-FR" sz="1200"/>
          </a:p>
        </p:txBody>
      </p:sp>
      <p:sp>
        <p:nvSpPr>
          <p:cNvPr id="583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fr-BE" alt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/>
              <a:t>MPR - Le concept réseau - 02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 smtClean="0"/>
              <a:t>Octobre 2021</a:t>
            </a:r>
            <a:endParaRPr lang="fr-FR" altLang="fr-FR" sz="1200"/>
          </a:p>
        </p:txBody>
      </p:sp>
      <p:sp>
        <p:nvSpPr>
          <p:cNvPr id="20484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FR" altLang="fr-FR" sz="1200"/>
              <a:t>HE2B-ESI RESIR2</a:t>
            </a:r>
          </a:p>
        </p:txBody>
      </p:sp>
      <p:sp>
        <p:nvSpPr>
          <p:cNvPr id="204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85527DA0-BF37-4404-A209-3F143BEFBD5C}" type="slidenum">
              <a:rPr lang="fr-FR" altLang="fr-FR" sz="1200" smtClean="0"/>
              <a:pPr/>
              <a:t>10</a:t>
            </a:fld>
            <a:endParaRPr lang="fr-FR" altLang="fr-FR" sz="1200"/>
          </a:p>
        </p:txBody>
      </p:sp>
      <p:sp>
        <p:nvSpPr>
          <p:cNvPr id="204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endParaRPr lang="en-US" altLang="fr-FR"/>
          </a:p>
        </p:txBody>
      </p:sp>
    </p:spTree>
    <p:extLst>
      <p:ext uri="{BB962C8B-B14F-4D97-AF65-F5344CB8AC3E}">
        <p14:creationId xmlns="" xmlns:p14="http://schemas.microsoft.com/office/powerpoint/2010/main" val="2298324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/>
              <a:t>Programme Cisco Networking Academy</a:t>
            </a:r>
          </a:p>
          <a:p>
            <a:pPr rtl="0"/>
            <a:r>
              <a:rPr lang="fr-FR"/>
              <a:t>Présentation des réseaux V7.0 (ITN)</a:t>
            </a:r>
          </a:p>
          <a:p>
            <a:pPr rtl="0"/>
            <a:r>
              <a:rPr lang="fr-FR"/>
              <a:t>Module 6: Couche liaison de données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pPr rtl="0"/>
              <a:t>11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5081187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6568" y="9256133"/>
            <a:ext cx="812424" cy="306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 rtl="0"/>
            <a:fld id="{7C839C26-801B-42B6-A101-60F37FE2B0A8}" type="slidenum">
              <a:rPr sz="800" b="0">
                <a:solidFill>
                  <a:prstClr val="black"/>
                </a:solidFill>
              </a:rPr>
              <a:pPr algn="r" rtl="0"/>
              <a:t>12</a:t>
            </a:fld>
            <a:endParaRPr sz="800" b="0">
              <a:solidFill>
                <a:prstClr val="black"/>
              </a:solidFill>
            </a:endParaRPr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6.0 - Couche liaison de données - Présentation</a:t>
            </a:r>
          </a:p>
          <a:p>
            <a:pPr rtl="0">
              <a:buFontTx/>
              <a:buNone/>
            </a:pPr>
            <a:r>
              <a:rPr lang="fr-FR"/>
              <a:t>6.0.2 -  Qu'est-ce que je vais apprendre dans ce module?</a:t>
            </a:r>
          </a:p>
        </p:txBody>
      </p:sp>
    </p:spTree>
    <p:extLst>
      <p:ext uri="{BB962C8B-B14F-4D97-AF65-F5344CB8AC3E}">
        <p14:creationId xmlns="" xmlns:p14="http://schemas.microsoft.com/office/powerpoint/2010/main" val="1734445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logoESI"/>
          <p:cNvPicPr>
            <a:picLocks noChangeAspect="1" noChangeArrowheads="1"/>
          </p:cNvPicPr>
          <p:nvPr/>
        </p:nvPicPr>
        <p:blipFill>
          <a:blip r:embed="rId3" cstate="print">
            <a:lum contrast="-2000"/>
          </a:blip>
          <a:srcRect/>
          <a:stretch>
            <a:fillRect/>
          </a:stretch>
        </p:blipFill>
        <p:spPr bwMode="auto">
          <a:xfrm>
            <a:off x="142875" y="142875"/>
            <a:ext cx="1371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1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4478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COBOL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2895600"/>
            <a:ext cx="7772400" cy="1752600"/>
          </a:xfrm>
        </p:spPr>
        <p:txBody>
          <a:bodyPr/>
          <a:lstStyle>
            <a:lvl1pPr marL="0" indent="0">
              <a:buFont typeface="Wingdings" pitchFamily="2" charset="2"/>
              <a:buChar char="Ø"/>
              <a:defRPr sz="36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1pPr>
          </a:lstStyle>
          <a:p>
            <a:r>
              <a:rPr lang="fr-FR"/>
              <a:t>	Introduction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r-FR" smtClean="0"/>
              <a:t>Octobre 2020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r-BE" smtClean="0"/>
              <a:t>Cours LAN Q3 – Architecture de niveau 2</a:t>
            </a:r>
            <a:endParaRPr lang="fr-FR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83D6D2-2370-40F1-9D9A-7DCAA32F42E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  <p:transition>
    <p:sndAc>
      <p:stSnd>
        <p:snd r:embed="rId1" name="ZOUM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B71BE1-68C8-45E4-8411-6B4A2B43A168}" type="slidenum">
              <a:rPr lang="fr-FR"/>
              <a:pPr>
                <a:defRPr/>
              </a:pPr>
              <a:t>‹N°›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1" name="ZOUM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10350" y="152400"/>
            <a:ext cx="2076450" cy="6172200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076950" cy="6172200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8B2CA-92AB-4552-9C69-E3270CE9CC62}" type="slidenum">
              <a:rPr lang="fr-FR"/>
              <a:pPr>
                <a:defRPr/>
              </a:pPr>
              <a:t>‹N°›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1" name="ZOUM.WAV"/>
      </p:stSnd>
    </p:sndAc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6605684"/>
            <a:ext cx="676910" cy="252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‹N°›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1065260"/>
            <a:ext cx="8853286" cy="55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>
                <a:sym typeface="Arial" pitchFamily="34" charset="0"/>
              </a:rPr>
              <a:t>Second level</a:t>
            </a:r>
          </a:p>
          <a:p>
            <a:pPr lvl="2"/>
            <a:r>
              <a:rPr lang="en-US">
                <a:sym typeface="Arial" pitchFamily="34" charset="0"/>
              </a:rPr>
              <a:t>Third level</a:t>
            </a:r>
          </a:p>
          <a:p>
            <a:pPr lvl="3"/>
            <a:r>
              <a:rPr lang="en-US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55191"/>
            <a:ext cx="9144000" cy="101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>
                <a:sym typeface="Arial" pitchFamily="34" charset="0"/>
              </a:rPr>
              <a:t>Click to edit Master title style</a:t>
            </a:r>
            <a:endParaRPr lang="en-US" dirty="0">
              <a:sym typeface="Arial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5799662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7" y="5079369"/>
            <a:ext cx="431910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7" y="5399365"/>
            <a:ext cx="431910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7" y="5719361"/>
            <a:ext cx="431910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3829649"/>
            <a:ext cx="5925246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6" y="3067667"/>
            <a:ext cx="595551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492125" y="527051"/>
            <a:ext cx="796924" cy="565151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=""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FCED93-A6A1-4FFA-A796-614D283C253D}" type="slidenum">
              <a:rPr lang="fr-FR"/>
              <a:pPr>
                <a:defRPr/>
              </a:pPr>
              <a:t>‹N°›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1" name="ZOUM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44230-9971-4193-8BD4-7051FB7C3328}" type="slidenum">
              <a:rPr lang="fr-FR"/>
              <a:pPr>
                <a:defRPr/>
              </a:pPr>
              <a:t>‹N°›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1" name="ZOUM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0767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10100" y="1524000"/>
            <a:ext cx="40767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DC16E8-2424-46BB-A966-B100696BB557}" type="slidenum">
              <a:rPr lang="fr-FR"/>
              <a:pPr>
                <a:defRPr/>
              </a:pPr>
              <a:t>‹N°›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1" name="ZOUM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3200B2-2F90-4D60-A585-0D084812A3B8}" type="slidenum">
              <a:rPr lang="fr-FR"/>
              <a:pPr>
                <a:defRPr/>
              </a:pPr>
              <a:t>‹N°›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1" name="ZOUM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2A91D-0568-40C2-B055-E5395A4AA79C}" type="slidenum">
              <a:rPr lang="fr-FR"/>
              <a:pPr>
                <a:defRPr/>
              </a:pPr>
              <a:t>‹N°›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1" name="ZOUM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B6310-4DF4-4EF7-AF5B-7211E7783A06}" type="slidenum">
              <a:rPr lang="fr-FR"/>
              <a:pPr>
                <a:defRPr/>
              </a:pPr>
              <a:t>‹N°›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1" name="ZOUM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F5E9E-81A5-4473-830A-830CA7E41F70}" type="slidenum">
              <a:rPr lang="fr-FR"/>
              <a:pPr>
                <a:defRPr/>
              </a:pPr>
              <a:t>‹N°›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1" name="ZOUM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BE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41104A-4CB7-440D-99FA-694B4FF2F0F6}" type="slidenum">
              <a:rPr lang="fr-FR"/>
              <a:pPr>
                <a:defRPr/>
              </a:pPr>
              <a:t>‹N°›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1" name="ZOUM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99"/>
            </a:gs>
            <a:gs pos="100000">
              <a:srgbClr val="FFCC6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152400"/>
            <a:ext cx="7162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</a:t>
            </a:r>
          </a:p>
        </p:txBody>
      </p: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524000"/>
            <a:ext cx="8305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44525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Arial" charset="0"/>
              </a:defRPr>
            </a:lvl1pPr>
          </a:lstStyle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33600" y="6445250"/>
            <a:ext cx="464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Arial" charset="0"/>
              </a:defRPr>
            </a:lvl1pPr>
          </a:lstStyle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44525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Arial" charset="0"/>
              </a:defRPr>
            </a:lvl1pPr>
          </a:lstStyle>
          <a:p>
            <a:pPr>
              <a:defRPr/>
            </a:pPr>
            <a:fld id="{2A054DB0-B65A-4B1E-8A61-43C516AA05BE}" type="slidenum">
              <a:rPr lang="fr-FR"/>
              <a:pPr>
                <a:defRPr/>
              </a:pPr>
              <a:t>‹N°›</a:t>
            </a:fld>
            <a:endParaRPr lang="fr-FR" b="1"/>
          </a:p>
        </p:txBody>
      </p:sp>
      <p:pic>
        <p:nvPicPr>
          <p:cNvPr id="1031" name="Picture 14" descr="logoESI"/>
          <p:cNvPicPr>
            <a:picLocks noChangeAspect="1" noChangeArrowheads="1"/>
          </p:cNvPicPr>
          <p:nvPr/>
        </p:nvPicPr>
        <p:blipFill>
          <a:blip r:embed="rId16" cstate="print">
            <a:lum contrast="-2000"/>
          </a:blip>
          <a:srcRect/>
          <a:stretch>
            <a:fillRect/>
          </a:stretch>
        </p:blipFill>
        <p:spPr bwMode="auto">
          <a:xfrm>
            <a:off x="142875" y="142875"/>
            <a:ext cx="1371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35" name="Line 15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76200" cmpd="thinThick">
            <a:solidFill>
              <a:schemeClr val="tx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5138" name="Line 18"/>
          <p:cNvSpPr>
            <a:spLocks noChangeShapeType="1"/>
          </p:cNvSpPr>
          <p:nvPr/>
        </p:nvSpPr>
        <p:spPr bwMode="auto">
          <a:xfrm>
            <a:off x="0" y="6400800"/>
            <a:ext cx="9144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ransition>
    <p:sndAc>
      <p:stSnd>
        <p:snd r:embed="rId15" name="ZOUM.WAV"/>
      </p:stSnd>
    </p:sndAc>
  </p:transition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audio" Target="../media/audio1.wav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2.bin"/><Relationship Id="rId4" Type="http://schemas.openxmlformats.org/officeDocument/2006/relationships/audio" Target="../media/audio1.wav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jpeg"/><Relationship Id="rId5" Type="http://schemas.openxmlformats.org/officeDocument/2006/relationships/oleObject" Target="../embeddings/oleObject3.bin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196752"/>
            <a:ext cx="6400800" cy="4267944"/>
          </a:xfrm>
        </p:spPr>
        <p:txBody>
          <a:bodyPr/>
          <a:lstStyle/>
          <a:p>
            <a:pPr algn="ctr">
              <a:buNone/>
              <a:defRPr/>
            </a:pPr>
            <a:r>
              <a:rPr lang="fr-BE" sz="40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LANR3-LAN</a:t>
            </a:r>
            <a:br>
              <a:rPr lang="fr-BE" sz="40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fr-BE" sz="40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Technologies LAN</a:t>
            </a:r>
          </a:p>
          <a:p>
            <a:pPr algn="ctr">
              <a:buNone/>
              <a:defRPr/>
            </a:pPr>
            <a:r>
              <a:rPr lang="fr-BE" sz="40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Année </a:t>
            </a:r>
            <a:r>
              <a:rPr lang="fr-BE" sz="40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2021-2022</a:t>
            </a:r>
            <a:endParaRPr lang="fr-BE" sz="4000" dirty="0" smtClean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buFont typeface="Wingdings" pitchFamily="2" charset="2"/>
              <a:buNone/>
              <a:defRPr/>
            </a:pPr>
            <a:r>
              <a:rPr lang="fr-FR" sz="40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</a:t>
            </a:r>
            <a:r>
              <a:rPr lang="fr-BE" sz="40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</a:t>
            </a:r>
            <a:endParaRPr lang="fr-FR" sz="4000" dirty="0" smtClean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buFont typeface="Wingdings" pitchFamily="2" charset="2"/>
              <a:buNone/>
              <a:defRPr/>
            </a:pPr>
            <a:endParaRPr lang="fr-FR" sz="2800" i="1" dirty="0" smtClean="0"/>
          </a:p>
          <a:p>
            <a:pPr algn="ctr">
              <a:buFont typeface="Wingdings" pitchFamily="2" charset="2"/>
              <a:buNone/>
              <a:defRPr/>
            </a:pPr>
            <a:r>
              <a:rPr lang="fr-BE" sz="2800" i="1" dirty="0" smtClean="0"/>
              <a:t>11 </a:t>
            </a:r>
            <a:r>
              <a:rPr lang="fr-BE" sz="2800" i="1" dirty="0" smtClean="0"/>
              <a:t>Octobre</a:t>
            </a:r>
            <a:r>
              <a:rPr lang="fr-FR" sz="2800" i="1" dirty="0" smtClean="0"/>
              <a:t> 20</a:t>
            </a:r>
            <a:r>
              <a:rPr lang="fr-BE" sz="2800" i="1" dirty="0" smtClean="0"/>
              <a:t>21</a:t>
            </a:r>
            <a:endParaRPr lang="fr-FR" sz="2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23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BE" altLang="fr-FR" sz="4000" b="1" dirty="0" smtClean="0">
                <a:solidFill>
                  <a:schemeClr val="accent1"/>
                </a:solidFill>
              </a:rPr>
              <a:t>Rappels MPR</a:t>
            </a:r>
            <a:endParaRPr lang="fr-FR" sz="4000" dirty="0">
              <a:solidFill>
                <a:schemeClr val="accent1"/>
              </a:solidFill>
            </a:endParaRPr>
          </a:p>
        </p:txBody>
      </p:sp>
      <p:sp>
        <p:nvSpPr>
          <p:cNvPr id="129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001000" cy="3200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fr-BE" altLang="fr-FR" sz="2000" dirty="0" smtClean="0">
                <a:solidFill>
                  <a:schemeClr val="accent2"/>
                </a:solidFill>
              </a:rPr>
              <a:t>Eléments </a:t>
            </a:r>
            <a:r>
              <a:rPr lang="fr-BE" altLang="fr-FR" sz="2000" dirty="0">
                <a:solidFill>
                  <a:schemeClr val="accent2"/>
                </a:solidFill>
              </a:rPr>
              <a:t>de modélisation</a:t>
            </a:r>
            <a:endParaRPr lang="fr-BE" altLang="fr-FR" sz="2000" dirty="0"/>
          </a:p>
          <a:p>
            <a:pPr>
              <a:lnSpc>
                <a:spcPct val="90000"/>
              </a:lnSpc>
            </a:pPr>
            <a:r>
              <a:rPr lang="fr-BE" altLang="fr-FR" sz="1800" dirty="0">
                <a:solidFill>
                  <a:schemeClr val="accent2"/>
                </a:solidFill>
              </a:rPr>
              <a:t>Liaison</a:t>
            </a:r>
            <a:r>
              <a:rPr lang="fr-BE" altLang="fr-FR" sz="1800" dirty="0"/>
              <a:t> = Canal de transmission fiable</a:t>
            </a:r>
          </a:p>
          <a:p>
            <a:pPr marL="819150" lvl="1">
              <a:lnSpc>
                <a:spcPct val="90000"/>
              </a:lnSpc>
            </a:pPr>
            <a:r>
              <a:rPr lang="fr-BE" altLang="fr-FR" sz="1600" dirty="0"/>
              <a:t>Support, ligne circuit = Canal brut</a:t>
            </a:r>
          </a:p>
          <a:p>
            <a:pPr marL="1219200" lvl="2">
              <a:lnSpc>
                <a:spcPct val="90000"/>
              </a:lnSpc>
            </a:pPr>
            <a:r>
              <a:rPr lang="fr-BE" altLang="fr-FR" sz="1400" dirty="0"/>
              <a:t>élément « passif »; support de transmission du signal</a:t>
            </a:r>
          </a:p>
          <a:p>
            <a:pPr marL="1219200" lvl="2">
              <a:lnSpc>
                <a:spcPct val="90000"/>
              </a:lnSpc>
            </a:pPr>
            <a:r>
              <a:rPr lang="fr-BE" altLang="fr-FR" sz="1400" dirty="0"/>
              <a:t>Caractéristiques : BP </a:t>
            </a:r>
            <a:r>
              <a:rPr lang="fr-BE" altLang="fr-FR" sz="1400" dirty="0">
                <a:sym typeface="Wingdings" panose="05000000000000000000" pitchFamily="2" charset="2"/>
              </a:rPr>
              <a:t> débit, S/B, taux d’erreur, délai</a:t>
            </a:r>
            <a:endParaRPr lang="fr-BE" altLang="fr-FR" sz="1400" dirty="0"/>
          </a:p>
          <a:p>
            <a:pPr marL="819150" lvl="1">
              <a:lnSpc>
                <a:spcPct val="90000"/>
              </a:lnSpc>
            </a:pPr>
            <a:r>
              <a:rPr lang="fr-BE" altLang="fr-FR" sz="1600" dirty="0"/>
              <a:t>Nœuds d’extrémité</a:t>
            </a:r>
          </a:p>
          <a:p>
            <a:pPr lvl="2">
              <a:lnSpc>
                <a:spcPct val="90000"/>
              </a:lnSpc>
            </a:pPr>
            <a:r>
              <a:rPr lang="fr-BE" altLang="fr-FR" sz="1400" dirty="0"/>
              <a:t>Emission / Réception du signal codé avec l’information</a:t>
            </a:r>
          </a:p>
          <a:p>
            <a:pPr lvl="2">
              <a:lnSpc>
                <a:spcPct val="90000"/>
              </a:lnSpc>
            </a:pPr>
            <a:r>
              <a:rPr lang="fr-BE" altLang="fr-FR" sz="1400" dirty="0"/>
              <a:t>Contrôle des échanges sur le canal</a:t>
            </a:r>
          </a:p>
          <a:p>
            <a:pPr marL="819150" lvl="1">
              <a:lnSpc>
                <a:spcPct val="90000"/>
              </a:lnSpc>
            </a:pPr>
            <a:r>
              <a:rPr lang="fr-BE" altLang="fr-FR" sz="1600" dirty="0" smtClean="0"/>
              <a:t>Catégories de liaisons</a:t>
            </a:r>
            <a:endParaRPr lang="fr-BE" altLang="fr-FR" sz="1600" dirty="0"/>
          </a:p>
          <a:p>
            <a:pPr lvl="2">
              <a:lnSpc>
                <a:spcPct val="90000"/>
              </a:lnSpc>
            </a:pPr>
            <a:r>
              <a:rPr lang="fr-BE" altLang="fr-FR" sz="1400" dirty="0"/>
              <a:t>Internes , externes, passerelles</a:t>
            </a:r>
          </a:p>
          <a:p>
            <a:pPr lvl="2">
              <a:lnSpc>
                <a:spcPct val="90000"/>
              </a:lnSpc>
            </a:pPr>
            <a:r>
              <a:rPr lang="fr-BE" altLang="fr-FR" sz="1400" dirty="0"/>
              <a:t>Canal à diffusion ou point à point</a:t>
            </a:r>
          </a:p>
        </p:txBody>
      </p:sp>
      <p:sp>
        <p:nvSpPr>
          <p:cNvPr id="19460" name="Text Box 44"/>
          <p:cNvSpPr txBox="1">
            <a:spLocks noChangeArrowheads="1"/>
          </p:cNvSpPr>
          <p:nvPr/>
        </p:nvSpPr>
        <p:spPr bwMode="auto">
          <a:xfrm>
            <a:off x="2041525" y="4635500"/>
            <a:ext cx="1524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fr-FR" sz="1600"/>
          </a:p>
        </p:txBody>
      </p:sp>
      <p:sp>
        <p:nvSpPr>
          <p:cNvPr id="19461" name="AutoShape 45"/>
          <p:cNvSpPr>
            <a:spLocks noChangeArrowheads="1"/>
          </p:cNvSpPr>
          <p:nvPr/>
        </p:nvSpPr>
        <p:spPr bwMode="auto">
          <a:xfrm>
            <a:off x="1127125" y="5300663"/>
            <a:ext cx="990600" cy="504825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fr-BE" altLang="fr-FR" sz="1400"/>
              <a:t>Transmission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fr-BE" altLang="fr-FR" sz="1400"/>
              <a:t>Physique (E/R)</a:t>
            </a:r>
            <a:endParaRPr lang="fr-FR" altLang="fr-FR" sz="1200"/>
          </a:p>
        </p:txBody>
      </p:sp>
      <p:sp>
        <p:nvSpPr>
          <p:cNvPr id="19462" name="Text Box 47"/>
          <p:cNvSpPr txBox="1">
            <a:spLocks noChangeArrowheads="1"/>
          </p:cNvSpPr>
          <p:nvPr/>
        </p:nvSpPr>
        <p:spPr bwMode="auto">
          <a:xfrm>
            <a:off x="5851525" y="4635500"/>
            <a:ext cx="1524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en-US" altLang="fr-FR" sz="1600"/>
          </a:p>
        </p:txBody>
      </p:sp>
      <p:sp>
        <p:nvSpPr>
          <p:cNvPr id="19463" name="Rectangle 50"/>
          <p:cNvSpPr>
            <a:spLocks noChangeArrowheads="1"/>
          </p:cNvSpPr>
          <p:nvPr/>
        </p:nvSpPr>
        <p:spPr bwMode="auto">
          <a:xfrm>
            <a:off x="955675" y="4483100"/>
            <a:ext cx="1390650" cy="139382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fr-BE" altLang="fr-FR" sz="2400"/>
          </a:p>
        </p:txBody>
      </p:sp>
      <p:sp>
        <p:nvSpPr>
          <p:cNvPr id="19464" name="Text Box 51"/>
          <p:cNvSpPr txBox="1">
            <a:spLocks noChangeArrowheads="1"/>
          </p:cNvSpPr>
          <p:nvPr/>
        </p:nvSpPr>
        <p:spPr bwMode="auto">
          <a:xfrm>
            <a:off x="3735388" y="5149850"/>
            <a:ext cx="17510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fr-FR" sz="1600">
                <a:solidFill>
                  <a:srgbClr val="006600"/>
                </a:solidFill>
              </a:rPr>
              <a:t>Protocole physique</a:t>
            </a:r>
          </a:p>
        </p:txBody>
      </p:sp>
      <p:sp>
        <p:nvSpPr>
          <p:cNvPr id="19465" name="Text Box 55"/>
          <p:cNvSpPr txBox="1">
            <a:spLocks noChangeArrowheads="1"/>
          </p:cNvSpPr>
          <p:nvPr/>
        </p:nvSpPr>
        <p:spPr bwMode="auto">
          <a:xfrm>
            <a:off x="990600" y="3962400"/>
            <a:ext cx="12271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BE" altLang="fr-FR" sz="2400">
                <a:solidFill>
                  <a:schemeClr val="accent2"/>
                </a:solidFill>
              </a:rPr>
              <a:t>Nœud A</a:t>
            </a:r>
            <a:endParaRPr lang="en-US" altLang="fr-FR" sz="2400">
              <a:solidFill>
                <a:schemeClr val="accent2"/>
              </a:solidFill>
            </a:endParaRPr>
          </a:p>
        </p:txBody>
      </p:sp>
      <p:sp>
        <p:nvSpPr>
          <p:cNvPr id="19466" name="AutoShape 56"/>
          <p:cNvSpPr>
            <a:spLocks noChangeArrowheads="1"/>
          </p:cNvSpPr>
          <p:nvPr/>
        </p:nvSpPr>
        <p:spPr bwMode="auto">
          <a:xfrm>
            <a:off x="1130300" y="4652963"/>
            <a:ext cx="990600" cy="504825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fr-BE" altLang="fr-FR" sz="1400"/>
              <a:t>Liaison</a:t>
            </a:r>
            <a:endParaRPr lang="fr-FR" altLang="fr-FR" sz="1200"/>
          </a:p>
        </p:txBody>
      </p:sp>
      <p:sp>
        <p:nvSpPr>
          <p:cNvPr id="19467" name="Text Box 58"/>
          <p:cNvSpPr txBox="1">
            <a:spLocks noChangeArrowheads="1"/>
          </p:cNvSpPr>
          <p:nvPr/>
        </p:nvSpPr>
        <p:spPr bwMode="auto">
          <a:xfrm>
            <a:off x="2971800" y="4508500"/>
            <a:ext cx="33956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fr-FR" sz="1600">
                <a:solidFill>
                  <a:srgbClr val="006600"/>
                </a:solidFill>
              </a:rPr>
              <a:t>Protocole de liaison (transfert de blocs)</a:t>
            </a:r>
          </a:p>
        </p:txBody>
      </p:sp>
      <p:sp>
        <p:nvSpPr>
          <p:cNvPr id="19468" name="Line 59"/>
          <p:cNvSpPr>
            <a:spLocks noChangeShapeType="1"/>
          </p:cNvSpPr>
          <p:nvPr/>
        </p:nvSpPr>
        <p:spPr bwMode="auto">
          <a:xfrm>
            <a:off x="2336800" y="4868863"/>
            <a:ext cx="446405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BE"/>
          </a:p>
        </p:txBody>
      </p:sp>
      <p:sp>
        <p:nvSpPr>
          <p:cNvPr id="19469" name="AutoShape 61"/>
          <p:cNvSpPr>
            <a:spLocks noChangeArrowheads="1"/>
          </p:cNvSpPr>
          <p:nvPr/>
        </p:nvSpPr>
        <p:spPr bwMode="auto">
          <a:xfrm>
            <a:off x="7015163" y="5313363"/>
            <a:ext cx="990600" cy="504825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fr-BE" altLang="fr-FR" sz="1400"/>
              <a:t>Transmission</a:t>
            </a:r>
          </a:p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fr-BE" altLang="fr-FR" sz="1400"/>
              <a:t>Physique (E/R)</a:t>
            </a:r>
            <a:endParaRPr lang="fr-FR" altLang="fr-FR" sz="1200"/>
          </a:p>
        </p:txBody>
      </p:sp>
      <p:sp>
        <p:nvSpPr>
          <p:cNvPr id="19470" name="Rectangle 62"/>
          <p:cNvSpPr>
            <a:spLocks noChangeArrowheads="1"/>
          </p:cNvSpPr>
          <p:nvPr/>
        </p:nvSpPr>
        <p:spPr bwMode="auto">
          <a:xfrm>
            <a:off x="6843713" y="4495800"/>
            <a:ext cx="1390650" cy="1393825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fr-BE" altLang="fr-FR" sz="2400"/>
          </a:p>
        </p:txBody>
      </p:sp>
      <p:sp>
        <p:nvSpPr>
          <p:cNvPr id="19471" name="Text Box 63"/>
          <p:cNvSpPr txBox="1">
            <a:spLocks noChangeArrowheads="1"/>
          </p:cNvSpPr>
          <p:nvPr/>
        </p:nvSpPr>
        <p:spPr bwMode="auto">
          <a:xfrm>
            <a:off x="6843713" y="3962400"/>
            <a:ext cx="1209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BE" altLang="fr-FR" sz="2400">
                <a:solidFill>
                  <a:schemeClr val="accent2"/>
                </a:solidFill>
              </a:rPr>
              <a:t>Nœud B</a:t>
            </a:r>
            <a:endParaRPr lang="en-US" altLang="fr-FR" sz="2400">
              <a:solidFill>
                <a:schemeClr val="accent2"/>
              </a:solidFill>
            </a:endParaRPr>
          </a:p>
        </p:txBody>
      </p:sp>
      <p:sp>
        <p:nvSpPr>
          <p:cNvPr id="19472" name="AutoShape 64"/>
          <p:cNvSpPr>
            <a:spLocks noChangeArrowheads="1"/>
          </p:cNvSpPr>
          <p:nvPr/>
        </p:nvSpPr>
        <p:spPr bwMode="auto">
          <a:xfrm>
            <a:off x="7018338" y="4665663"/>
            <a:ext cx="990600" cy="504825"/>
          </a:xfrm>
          <a:prstGeom prst="flowChartProcess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fr-BE" altLang="fr-FR" sz="1400"/>
              <a:t>Liaison</a:t>
            </a:r>
            <a:endParaRPr lang="fr-FR" altLang="fr-FR" sz="1200"/>
          </a:p>
        </p:txBody>
      </p:sp>
      <p:sp>
        <p:nvSpPr>
          <p:cNvPr id="19473" name="Line 68"/>
          <p:cNvSpPr>
            <a:spLocks noChangeShapeType="1"/>
          </p:cNvSpPr>
          <p:nvPr/>
        </p:nvSpPr>
        <p:spPr bwMode="auto">
          <a:xfrm>
            <a:off x="2317750" y="5562600"/>
            <a:ext cx="4464050" cy="0"/>
          </a:xfrm>
          <a:prstGeom prst="line">
            <a:avLst/>
          </a:prstGeom>
          <a:noFill/>
          <a:ln w="25400">
            <a:solidFill>
              <a:schemeClr val="accent2"/>
            </a:solidFill>
            <a:round/>
            <a:headEnd type="stealth" w="lg" len="lg"/>
            <a:tailEnd type="stealth" w="lg" len="lg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BE"/>
          </a:p>
        </p:txBody>
      </p:sp>
      <p:sp>
        <p:nvSpPr>
          <p:cNvPr id="19474" name="Line 69"/>
          <p:cNvSpPr>
            <a:spLocks noChangeShapeType="1"/>
          </p:cNvSpPr>
          <p:nvPr/>
        </p:nvSpPr>
        <p:spPr bwMode="auto">
          <a:xfrm>
            <a:off x="1143000" y="6248400"/>
            <a:ext cx="6858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BE"/>
          </a:p>
        </p:txBody>
      </p:sp>
      <p:sp>
        <p:nvSpPr>
          <p:cNvPr id="19475" name="Line 70"/>
          <p:cNvSpPr>
            <a:spLocks noChangeShapeType="1"/>
          </p:cNvSpPr>
          <p:nvPr/>
        </p:nvSpPr>
        <p:spPr bwMode="auto">
          <a:xfrm>
            <a:off x="1676400" y="58674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BE"/>
          </a:p>
        </p:txBody>
      </p:sp>
      <p:sp>
        <p:nvSpPr>
          <p:cNvPr id="19476" name="Line 71"/>
          <p:cNvSpPr>
            <a:spLocks noChangeShapeType="1"/>
          </p:cNvSpPr>
          <p:nvPr/>
        </p:nvSpPr>
        <p:spPr bwMode="auto">
          <a:xfrm>
            <a:off x="7543800" y="5867400"/>
            <a:ext cx="0" cy="3810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fr-BE"/>
          </a:p>
        </p:txBody>
      </p:sp>
      <p:sp>
        <p:nvSpPr>
          <p:cNvPr id="19477" name="Text Box 72"/>
          <p:cNvSpPr txBox="1">
            <a:spLocks noChangeArrowheads="1"/>
          </p:cNvSpPr>
          <p:nvPr/>
        </p:nvSpPr>
        <p:spPr bwMode="auto">
          <a:xfrm>
            <a:off x="3200400" y="5835650"/>
            <a:ext cx="25876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FR" altLang="fr-FR" sz="1600"/>
              <a:t>Support physique ou medium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/>
              <a:t>Février 2019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19479" name="Espace réservé du pied de page 2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fr-BE" altLang="fr-FR" sz="1400">
                <a:latin typeface="Arial" panose="020B0604020202020204" pitchFamily="34" charset="0"/>
              </a:rPr>
              <a:t>Cours MPR – Concept réseau</a:t>
            </a:r>
            <a:endParaRPr lang="fr-FR" altLang="fr-FR" sz="1400">
              <a:latin typeface="Arial" panose="020B0604020202020204" pitchFamily="34" charset="0"/>
            </a:endParaRPr>
          </a:p>
        </p:txBody>
      </p:sp>
      <p:sp>
        <p:nvSpPr>
          <p:cNvPr id="19480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49E03C53-2F1D-461B-BD9E-FC55CE806D9A}" type="slidenum">
              <a:rPr lang="fr-FR" altLang="fr-FR" sz="1400" smtClean="0">
                <a:latin typeface="Arial" panose="020B0604020202020204" pitchFamily="34" charset="0"/>
              </a:rPr>
              <a:pPr/>
              <a:t>10</a:t>
            </a:fld>
            <a:endParaRPr lang="fr-FR" altLang="fr-FR" sz="1400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949245"/>
      </p:ext>
    </p:extLst>
  </p:cSld>
  <p:clrMapOvr>
    <a:masterClrMapping/>
  </p:clrMapOvr>
  <p:transition>
    <p:sndAc>
      <p:stSnd>
        <p:snd r:embed="rId3" name="ZOU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43" grpId="0" build="p" bldLvl="2" autoUpdateAnimBg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3088640"/>
            <a:ext cx="6672708" cy="1440191"/>
          </a:xfrm>
        </p:spPr>
        <p:txBody>
          <a:bodyPr/>
          <a:lstStyle/>
          <a:p>
            <a:pPr rtl="0"/>
            <a:r>
              <a:rPr lang="fr-FR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6: Couche liaison de données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5079368"/>
            <a:ext cx="2368954" cy="1202899"/>
          </a:xfrm>
        </p:spPr>
        <p:txBody>
          <a:bodyPr/>
          <a:lstStyle/>
          <a:p>
            <a:pPr rtl="0"/>
            <a:r>
              <a:rPr lang="fr-FR">
                <a:solidFill>
                  <a:schemeClr val="accent5">
                    <a:lumMod val="40000"/>
                    <a:lumOff val="60000"/>
                  </a:schemeClr>
                </a:solidFill>
              </a:rPr>
              <a:t>Présentation des réseaux V7.0 (ITN)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0" eaLnBrk="1" hangingPunct="1"/>
            <a:r>
              <a:rPr lang="fr-FR" dirty="0" smtClean="0"/>
              <a:t>CCNA 1 – Introduction to Networks</a:t>
            </a:r>
            <a:endParaRPr lang="fr-FR" dirty="0"/>
          </a:p>
        </p:txBody>
      </p:sp>
      <p:sp>
        <p:nvSpPr>
          <p:cNvPr id="3" name="Rectangle 1">
            <a:extLst>
              <a:ext uri="{FF2B5EF4-FFF2-40B4-BE49-F238E27FC236}">
                <a16:creationId xmlns="" xmlns:a16="http://schemas.microsoft.com/office/drawing/2014/main" id="{B5758CB9-E7D6-4639-ACDC-3F86DC2D2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512" y="1157230"/>
            <a:ext cx="8012573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Titre du module: </a:t>
            </a:r>
            <a:r>
              <a:rPr kumimoji="0" 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Couche liaison de données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L'objectif du module</a:t>
            </a:r>
            <a:r>
              <a:rPr kumimoji="0" lang="fr-FR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Calibri" panose="020F0502020204030204" pitchFamily="34" charset="0"/>
                <a:cs typeface="Calibri" panose="020F0502020204030204" pitchFamily="34" charset="0"/>
              </a:rPr>
              <a:t>:Expliquer comment le contrôle d'accès au support (MAC) dans la couche liaison de données prend en charge la communication entre les réseaux</a:t>
            </a:r>
            <a:r>
              <a:rPr kumimoji="0" 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="" xmlns:a16="http://schemas.microsoft.com/office/drawing/2014/main" id="{E974E1EB-2DBE-496F-B0B0-6C44227DA4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728653368"/>
              </p:ext>
            </p:extLst>
          </p:nvPr>
        </p:nvGraphicFramePr>
        <p:xfrm>
          <a:off x="457677" y="2869352"/>
          <a:ext cx="7826240" cy="302309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913120">
                  <a:extLst>
                    <a:ext uri="{9D8B030D-6E8A-4147-A177-3AD203B41FA5}">
                      <a16:colId xmlns="" xmlns:a16="http://schemas.microsoft.com/office/drawing/2014/main" val="1523797708"/>
                    </a:ext>
                  </a:extLst>
                </a:gridCol>
                <a:gridCol w="3913120">
                  <a:extLst>
                    <a:ext uri="{9D8B030D-6E8A-4147-A177-3AD203B41FA5}">
                      <a16:colId xmlns="" xmlns:a16="http://schemas.microsoft.com/office/drawing/2014/main" val="2750207184"/>
                    </a:ext>
                  </a:extLst>
                </a:gridCol>
              </a:tblGrid>
              <a:tr h="391579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Titre du rubrique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Objectif du rubrique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874061904"/>
                  </a:ext>
                </a:extLst>
              </a:tr>
              <a:tr h="1044852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Fonction de la couche de liaison de données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Décrire l'objectif et la fonction de la couche de liaison de données pour préparer la transmission d'une communication sur un support spécifique.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646858405"/>
                  </a:ext>
                </a:extLst>
              </a:tr>
              <a:tr h="682816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Topologies des réseau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Décrire les caractéristiques des méthodes de contrôle d'accès au support (MAC) dans les topologies WAN et LAN.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435904258"/>
                  </a:ext>
                </a:extLst>
              </a:tr>
              <a:tr h="803896"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</a:rPr>
                        <a:t>Trame de liaison de données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r-FR" sz="1600">
                          <a:effectLst/>
                          <a:latin typeface="+mn-lt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Décrire les caractéristiques et les fonctions de la trame de liaison de données.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="" xmlns:a16="http://schemas.microsoft.com/office/drawing/2014/main" val="131737215"/>
                  </a:ext>
                </a:extLst>
              </a:tr>
            </a:tbl>
          </a:graphicData>
        </a:graphic>
      </p:graphicFrame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12</a:t>
            </a:fld>
            <a:endParaRPr lang="en-US" kern="0" dirty="0">
              <a:solidFill>
                <a:srgbClr val="595959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="" xmlns:p14="http://schemas.microsoft.com/office/powerpoint/2010/main" val="11119238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914400"/>
            <a:ext cx="7772400" cy="1676400"/>
          </a:xfrm>
        </p:spPr>
        <p:txBody>
          <a:bodyPr anchor="ctr" anchorCtr="1"/>
          <a:lstStyle/>
          <a:p>
            <a:pPr algn="l"/>
            <a:r>
              <a:rPr lang="fr-BE" sz="4800" dirty="0" smtClean="0"/>
              <a:t>La </a:t>
            </a:r>
            <a:r>
              <a:rPr lang="fr-BE" sz="4800" dirty="0"/>
              <a:t>sous-couche MAC</a:t>
            </a:r>
            <a:endParaRPr lang="fr-FR" sz="4800" dirty="0"/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2590800"/>
            <a:ext cx="7772400" cy="3581400"/>
          </a:xfrm>
        </p:spPr>
        <p:txBody>
          <a:bodyPr/>
          <a:lstStyle/>
          <a:p>
            <a:pPr marL="457200" lvl="1" indent="0">
              <a:buFont typeface="Wingdings" pitchFamily="2" charset="2"/>
              <a:buChar char="Ø"/>
            </a:pPr>
            <a:r>
              <a:rPr lang="fr-BE" dirty="0"/>
              <a:t> Problématique générale</a:t>
            </a:r>
          </a:p>
          <a:p>
            <a:pPr marL="457200" lvl="1" indent="0">
              <a:buFont typeface="Wingdings" pitchFamily="2" charset="2"/>
              <a:buChar char="Ø"/>
            </a:pPr>
            <a:r>
              <a:rPr lang="fr-BE" dirty="0"/>
              <a:t> Technologies </a:t>
            </a:r>
            <a:r>
              <a:rPr lang="fr-BE" dirty="0" smtClean="0"/>
              <a:t>MAC</a:t>
            </a:r>
            <a:endParaRPr lang="fr-BE" dirty="0"/>
          </a:p>
        </p:txBody>
      </p:sp>
    </p:spTree>
  </p:cSld>
  <p:clrMapOvr>
    <a:masterClrMapping/>
  </p:clrMapOvr>
  <p:transition>
    <p:sndAc>
      <p:stSnd>
        <p:snd r:embed="rId3" name="ZOUM.WAV"/>
      </p:stSnd>
    </p:sndAc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Problématique</a:t>
            </a:r>
          </a:p>
        </p:txBody>
      </p:sp>
      <p:sp>
        <p:nvSpPr>
          <p:cNvPr id="1020931" name="Rectangle 3"/>
          <p:cNvSpPr>
            <a:spLocks noChangeArrowheads="1"/>
          </p:cNvSpPr>
          <p:nvPr/>
        </p:nvSpPr>
        <p:spPr bwMode="auto">
          <a:xfrm>
            <a:off x="468313" y="981075"/>
            <a:ext cx="8305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>
              <a:spcBef>
                <a:spcPct val="20000"/>
              </a:spcBef>
              <a:buClr>
                <a:schemeClr val="tx2"/>
              </a:buClr>
            </a:pPr>
            <a:r>
              <a:rPr lang="fr-BE" sz="2800">
                <a:solidFill>
                  <a:schemeClr val="tx2"/>
                </a:solidFill>
              </a:rPr>
              <a:t>2 familles de technologies de transmission sur un canal</a:t>
            </a:r>
          </a:p>
          <a:p>
            <a:pPr marL="609600" indent="-6096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fr-BE" sz="2800"/>
              <a:t>Canal en mode « point à point »</a:t>
            </a:r>
          </a:p>
          <a:p>
            <a:pPr marL="990600" lvl="1" indent="-5334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fr-BE" sz="2800"/>
              <a:t>ex. ligne de télécommunication WAN et RTC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438400" y="2743200"/>
            <a:ext cx="3810000" cy="381000"/>
            <a:chOff x="1536" y="1488"/>
            <a:chExt cx="2400" cy="240"/>
          </a:xfrm>
        </p:grpSpPr>
        <p:sp>
          <p:nvSpPr>
            <p:cNvPr id="1020933" name="Rectangle 5"/>
            <p:cNvSpPr>
              <a:spLocks noChangeArrowheads="1"/>
            </p:cNvSpPr>
            <p:nvPr/>
          </p:nvSpPr>
          <p:spPr bwMode="auto">
            <a:xfrm>
              <a:off x="1536" y="1488"/>
              <a:ext cx="384" cy="24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fr-BE"/>
            </a:p>
          </p:txBody>
        </p:sp>
        <p:sp>
          <p:nvSpPr>
            <p:cNvPr id="1020934" name="Line 6"/>
            <p:cNvSpPr>
              <a:spLocks noChangeShapeType="1"/>
            </p:cNvSpPr>
            <p:nvPr/>
          </p:nvSpPr>
          <p:spPr bwMode="auto">
            <a:xfrm>
              <a:off x="1920" y="1584"/>
              <a:ext cx="163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fr-BE"/>
            </a:p>
          </p:txBody>
        </p:sp>
        <p:sp>
          <p:nvSpPr>
            <p:cNvPr id="1020935" name="Rectangle 7"/>
            <p:cNvSpPr>
              <a:spLocks noChangeArrowheads="1"/>
            </p:cNvSpPr>
            <p:nvPr/>
          </p:nvSpPr>
          <p:spPr bwMode="auto">
            <a:xfrm>
              <a:off x="3552" y="1488"/>
              <a:ext cx="384" cy="24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fr-BE"/>
            </a:p>
          </p:txBody>
        </p:sp>
      </p:grpSp>
      <p:sp>
        <p:nvSpPr>
          <p:cNvPr id="1020936" name="Rectangle 8"/>
          <p:cNvSpPr>
            <a:spLocks noChangeArrowheads="1"/>
          </p:cNvSpPr>
          <p:nvPr/>
        </p:nvSpPr>
        <p:spPr bwMode="auto">
          <a:xfrm>
            <a:off x="609600" y="3505200"/>
            <a:ext cx="8305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609600" indent="-6096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fr-BE" sz="2800"/>
              <a:t>Canal en mode « multipoint » ou « diffusion »</a:t>
            </a:r>
          </a:p>
          <a:p>
            <a:pPr marL="990600" lvl="1" indent="-533400">
              <a:spcBef>
                <a:spcPct val="20000"/>
              </a:spcBef>
              <a:buClr>
                <a:schemeClr val="tx2"/>
              </a:buClr>
              <a:buFontTx/>
              <a:buChar char="•"/>
            </a:pPr>
            <a:r>
              <a:rPr lang="fr-BE" sz="2800"/>
              <a:t>ex. segment de réseau LAN</a:t>
            </a:r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2438400" y="4800600"/>
            <a:ext cx="3810000" cy="914400"/>
            <a:chOff x="1536" y="2256"/>
            <a:chExt cx="2400" cy="576"/>
          </a:xfrm>
        </p:grpSpPr>
        <p:sp>
          <p:nvSpPr>
            <p:cNvPr id="1020938" name="Rectangle 10"/>
            <p:cNvSpPr>
              <a:spLocks noChangeArrowheads="1"/>
            </p:cNvSpPr>
            <p:nvPr/>
          </p:nvSpPr>
          <p:spPr bwMode="auto">
            <a:xfrm>
              <a:off x="1536" y="2256"/>
              <a:ext cx="384" cy="24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fr-BE"/>
            </a:p>
          </p:txBody>
        </p:sp>
        <p:sp>
          <p:nvSpPr>
            <p:cNvPr id="1020939" name="Line 11"/>
            <p:cNvSpPr>
              <a:spLocks noChangeShapeType="1"/>
            </p:cNvSpPr>
            <p:nvPr/>
          </p:nvSpPr>
          <p:spPr bwMode="auto">
            <a:xfrm>
              <a:off x="1920" y="2352"/>
              <a:ext cx="1632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fr-BE"/>
            </a:p>
          </p:txBody>
        </p:sp>
        <p:sp>
          <p:nvSpPr>
            <p:cNvPr id="1020940" name="Rectangle 12"/>
            <p:cNvSpPr>
              <a:spLocks noChangeArrowheads="1"/>
            </p:cNvSpPr>
            <p:nvPr/>
          </p:nvSpPr>
          <p:spPr bwMode="auto">
            <a:xfrm>
              <a:off x="3552" y="2256"/>
              <a:ext cx="384" cy="24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fr-BE"/>
            </a:p>
          </p:txBody>
        </p:sp>
        <p:sp>
          <p:nvSpPr>
            <p:cNvPr id="1020941" name="Rectangle 13"/>
            <p:cNvSpPr>
              <a:spLocks noChangeArrowheads="1"/>
            </p:cNvSpPr>
            <p:nvPr/>
          </p:nvSpPr>
          <p:spPr bwMode="auto">
            <a:xfrm>
              <a:off x="3072" y="2592"/>
              <a:ext cx="384" cy="24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fr-BE"/>
            </a:p>
          </p:txBody>
        </p:sp>
        <p:sp>
          <p:nvSpPr>
            <p:cNvPr id="1020942" name="Rectangle 14"/>
            <p:cNvSpPr>
              <a:spLocks noChangeArrowheads="1"/>
            </p:cNvSpPr>
            <p:nvPr/>
          </p:nvSpPr>
          <p:spPr bwMode="auto">
            <a:xfrm>
              <a:off x="2544" y="2592"/>
              <a:ext cx="384" cy="24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fr-BE"/>
            </a:p>
          </p:txBody>
        </p:sp>
        <p:sp>
          <p:nvSpPr>
            <p:cNvPr id="1020943" name="Rectangle 15"/>
            <p:cNvSpPr>
              <a:spLocks noChangeArrowheads="1"/>
            </p:cNvSpPr>
            <p:nvPr/>
          </p:nvSpPr>
          <p:spPr bwMode="auto">
            <a:xfrm>
              <a:off x="2016" y="2592"/>
              <a:ext cx="384" cy="240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endParaRPr lang="fr-BE"/>
            </a:p>
          </p:txBody>
        </p:sp>
        <p:sp>
          <p:nvSpPr>
            <p:cNvPr id="1020944" name="Line 16"/>
            <p:cNvSpPr>
              <a:spLocks noChangeShapeType="1"/>
            </p:cNvSpPr>
            <p:nvPr/>
          </p:nvSpPr>
          <p:spPr bwMode="auto">
            <a:xfrm>
              <a:off x="2208" y="2352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fr-BE"/>
            </a:p>
          </p:txBody>
        </p:sp>
        <p:sp>
          <p:nvSpPr>
            <p:cNvPr id="1020945" name="Line 17"/>
            <p:cNvSpPr>
              <a:spLocks noChangeShapeType="1"/>
            </p:cNvSpPr>
            <p:nvPr/>
          </p:nvSpPr>
          <p:spPr bwMode="auto">
            <a:xfrm>
              <a:off x="2736" y="2352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fr-BE"/>
            </a:p>
          </p:txBody>
        </p:sp>
        <p:sp>
          <p:nvSpPr>
            <p:cNvPr id="1020946" name="Line 18"/>
            <p:cNvSpPr>
              <a:spLocks noChangeShapeType="1"/>
            </p:cNvSpPr>
            <p:nvPr/>
          </p:nvSpPr>
          <p:spPr bwMode="auto">
            <a:xfrm>
              <a:off x="3264" y="2352"/>
              <a:ext cx="0" cy="24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endParaRPr lang="fr-BE"/>
            </a:p>
          </p:txBody>
        </p:sp>
      </p:grpSp>
      <p:sp>
        <p:nvSpPr>
          <p:cNvPr id="22" name="Espace réservé de la date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 dirty="0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AF2A91D-0568-40C2-B055-E5395A4AA79C}" type="slidenum">
              <a:rPr lang="fr-FR" smtClean="0"/>
              <a:pPr>
                <a:defRPr/>
              </a:pPr>
              <a:t>14</a:t>
            </a:fld>
            <a:endParaRPr lang="fr-FR"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6" name="Picture 4" descr="4-5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3363" y="1038225"/>
            <a:ext cx="6454775" cy="5078413"/>
          </a:xfrm>
          <a:prstGeom prst="rect">
            <a:avLst/>
          </a:prstGeom>
          <a:noFill/>
        </p:spPr>
      </p:pic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447800" y="304800"/>
            <a:ext cx="73914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BE" sz="4400" b="0" i="1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Technologies MAC</a:t>
            </a:r>
            <a:endParaRPr kumimoji="0" lang="fr-FR" sz="4400" b="0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15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2" name="ZOUM.WAV"/>
      </p:stSnd>
    </p:sndAc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-27384"/>
            <a:ext cx="9144000" cy="864096"/>
          </a:xfrm>
        </p:spPr>
        <p:txBody>
          <a:bodyPr/>
          <a:lstStyle/>
          <a:p>
            <a:pPr lvl="0">
              <a:defRPr/>
            </a:pPr>
            <a:r>
              <a:rPr lang="fr-BE" dirty="0"/>
              <a:t>Technologies MAC</a:t>
            </a:r>
            <a:endParaRPr lang="fr-FR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323528" y="1052736"/>
            <a:ext cx="8496944" cy="5256584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altLang="fr-FR" sz="3600" dirty="0" smtClean="0"/>
              <a:t>Techniques </a:t>
            </a:r>
            <a:r>
              <a:rPr lang="en-US" altLang="fr-FR" sz="3600" dirty="0" err="1" smtClean="0"/>
              <a:t>d’allocation</a:t>
            </a:r>
            <a:r>
              <a:rPr lang="en-US" altLang="fr-FR" sz="3600" dirty="0" smtClean="0"/>
              <a:t> du canal</a:t>
            </a:r>
          </a:p>
          <a:p>
            <a:pPr eaLnBrk="1" hangingPunct="1">
              <a:buFontTx/>
              <a:buChar char="•"/>
            </a:pPr>
            <a:r>
              <a:rPr lang="en-US" altLang="fr-FR" sz="3200" dirty="0" smtClean="0"/>
              <a:t>Allocations </a:t>
            </a:r>
            <a:r>
              <a:rPr lang="en-US" altLang="fr-FR" sz="3200" dirty="0" err="1" smtClean="0"/>
              <a:t>statiques</a:t>
            </a:r>
            <a:endParaRPr lang="en-US" altLang="fr-FR" dirty="0"/>
          </a:p>
          <a:p>
            <a:pPr lvl="1" eaLnBrk="1" hangingPunct="1">
              <a:buFontTx/>
              <a:buChar char="•"/>
            </a:pPr>
            <a:r>
              <a:rPr lang="en-US" altLang="fr-FR" sz="2800" dirty="0" err="1" smtClean="0"/>
              <a:t>Différents</a:t>
            </a:r>
            <a:r>
              <a:rPr lang="en-US" altLang="fr-FR" sz="2800" dirty="0" smtClean="0"/>
              <a:t> </a:t>
            </a:r>
            <a:r>
              <a:rPr lang="en-US" altLang="fr-FR" sz="2800" dirty="0" err="1" smtClean="0"/>
              <a:t>multiplexages</a:t>
            </a:r>
            <a:r>
              <a:rPr lang="en-US" altLang="fr-FR" sz="2800" dirty="0" smtClean="0"/>
              <a:t> (</a:t>
            </a:r>
            <a:r>
              <a:rPr lang="en-US" altLang="fr-FR" sz="2800" dirty="0" err="1" smtClean="0"/>
              <a:t>peu</a:t>
            </a:r>
            <a:r>
              <a:rPr lang="en-US" altLang="fr-FR" sz="2800" dirty="0" smtClean="0"/>
              <a:t> </a:t>
            </a:r>
            <a:r>
              <a:rPr lang="en-US" altLang="fr-FR" sz="2800" dirty="0" err="1" smtClean="0"/>
              <a:t>efficaces</a:t>
            </a:r>
            <a:r>
              <a:rPr lang="en-US" altLang="fr-FR" sz="2800" dirty="0" smtClean="0"/>
              <a:t>)</a:t>
            </a:r>
          </a:p>
          <a:p>
            <a:pPr eaLnBrk="1" hangingPunct="1">
              <a:buFontTx/>
              <a:buChar char="•"/>
            </a:pPr>
            <a:r>
              <a:rPr lang="en-US" altLang="fr-FR" sz="3200" dirty="0" err="1" smtClean="0"/>
              <a:t>Hypothèses</a:t>
            </a:r>
            <a:r>
              <a:rPr lang="en-US" altLang="fr-FR" sz="3200" dirty="0" smtClean="0"/>
              <a:t> pour </a:t>
            </a:r>
            <a:r>
              <a:rPr lang="en-US" altLang="fr-FR" sz="3200" dirty="0" err="1" smtClean="0"/>
              <a:t>une</a:t>
            </a:r>
            <a:r>
              <a:rPr lang="en-US" altLang="fr-FR" sz="3200" dirty="0" smtClean="0"/>
              <a:t> allocation </a:t>
            </a:r>
            <a:r>
              <a:rPr lang="en-US" altLang="fr-FR" sz="3200" dirty="0" err="1" smtClean="0"/>
              <a:t>dynamique</a:t>
            </a:r>
            <a:r>
              <a:rPr lang="en-US" altLang="fr-FR" sz="3200" dirty="0" smtClean="0"/>
              <a:t> </a:t>
            </a:r>
          </a:p>
          <a:p>
            <a:pPr marL="742950" indent="-742950" eaLnBrk="1" hangingPunct="1">
              <a:buFont typeface="+mj-lt"/>
              <a:buAutoNum type="arabicPeriod"/>
              <a:defRPr/>
            </a:pPr>
            <a:r>
              <a:rPr lang="en-US" sz="2400" dirty="0" err="1" smtClean="0">
                <a:latin typeface="Arial" charset="0"/>
                <a:cs typeface="Arial" charset="0"/>
              </a:rPr>
              <a:t>Indépendance</a:t>
            </a:r>
            <a:r>
              <a:rPr lang="en-US" sz="2400" dirty="0" smtClean="0">
                <a:latin typeface="Arial" charset="0"/>
                <a:cs typeface="Arial" charset="0"/>
              </a:rPr>
              <a:t> du traffic</a:t>
            </a:r>
            <a:endParaRPr lang="en-US" sz="2400" dirty="0">
              <a:latin typeface="Arial" charset="0"/>
              <a:cs typeface="Arial" charset="0"/>
            </a:endParaRPr>
          </a:p>
          <a:p>
            <a:pPr marL="742950" indent="-742950" eaLnBrk="1" hangingPunct="1">
              <a:buFont typeface="+mj-lt"/>
              <a:buAutoNum type="arabicPeriod"/>
              <a:defRPr/>
            </a:pPr>
            <a:r>
              <a:rPr lang="en-US" sz="2400" dirty="0" smtClean="0">
                <a:latin typeface="Arial" charset="0"/>
                <a:cs typeface="Arial" charset="0"/>
              </a:rPr>
              <a:t>Canal unique (pas de canal semaphore </a:t>
            </a:r>
            <a:r>
              <a:rPr lang="en-US" sz="2400" dirty="0" err="1" smtClean="0">
                <a:latin typeface="Arial" charset="0"/>
                <a:cs typeface="Arial" charset="0"/>
              </a:rPr>
              <a:t>ou</a:t>
            </a:r>
            <a:r>
              <a:rPr lang="en-US" sz="2400" dirty="0" smtClean="0">
                <a:latin typeface="Arial" charset="0"/>
                <a:cs typeface="Arial" charset="0"/>
              </a:rPr>
              <a:t> de </a:t>
            </a:r>
            <a:r>
              <a:rPr lang="en-US" sz="2400" dirty="0" err="1" smtClean="0">
                <a:latin typeface="Arial" charset="0"/>
                <a:cs typeface="Arial" charset="0"/>
              </a:rPr>
              <a:t>signalisation</a:t>
            </a:r>
            <a:r>
              <a:rPr lang="en-US" sz="2400" dirty="0" smtClean="0">
                <a:latin typeface="Arial" charset="0"/>
                <a:cs typeface="Arial" charset="0"/>
              </a:rPr>
              <a:t>)</a:t>
            </a:r>
            <a:endParaRPr lang="en-US" sz="2400" dirty="0">
              <a:latin typeface="Arial" charset="0"/>
              <a:cs typeface="Arial" charset="0"/>
            </a:endParaRPr>
          </a:p>
          <a:p>
            <a:pPr marL="742950" indent="-742950" eaLnBrk="1" hangingPunct="1">
              <a:buFont typeface="+mj-lt"/>
              <a:buAutoNum type="arabicPeriod"/>
              <a:defRPr/>
            </a:pPr>
            <a:r>
              <a:rPr lang="en-US" sz="2400" dirty="0">
                <a:latin typeface="Arial" charset="0"/>
                <a:cs typeface="Arial" charset="0"/>
              </a:rPr>
              <a:t>Collisions </a:t>
            </a:r>
            <a:r>
              <a:rPr lang="en-US" sz="2400" dirty="0" smtClean="0">
                <a:latin typeface="Arial" charset="0"/>
                <a:cs typeface="Arial" charset="0"/>
              </a:rPr>
              <a:t>observables</a:t>
            </a:r>
            <a:endParaRPr lang="en-US" sz="2400" dirty="0">
              <a:latin typeface="Arial" charset="0"/>
              <a:cs typeface="Arial" charset="0"/>
            </a:endParaRPr>
          </a:p>
          <a:p>
            <a:pPr marL="742950" indent="-742950" eaLnBrk="1" hangingPunct="1">
              <a:buFont typeface="+mj-lt"/>
              <a:buAutoNum type="arabicPeriod"/>
              <a:defRPr/>
            </a:pPr>
            <a:r>
              <a:rPr lang="en-US" sz="2400" dirty="0" smtClean="0">
                <a:latin typeface="Arial" charset="0"/>
                <a:cs typeface="Arial" charset="0"/>
              </a:rPr>
              <a:t>Temps </a:t>
            </a:r>
            <a:r>
              <a:rPr lang="en-US" sz="2400" dirty="0" err="1" smtClean="0">
                <a:latin typeface="Arial" charset="0"/>
                <a:cs typeface="Arial" charset="0"/>
              </a:rPr>
              <a:t>continu</a:t>
            </a:r>
            <a:r>
              <a:rPr lang="en-US" sz="2400" dirty="0" smtClean="0"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cs typeface="Arial" charset="0"/>
              </a:rPr>
              <a:t>ou</a:t>
            </a:r>
            <a:r>
              <a:rPr lang="en-US" sz="2400" dirty="0" smtClean="0">
                <a:latin typeface="Arial" charset="0"/>
                <a:cs typeface="Arial" charset="0"/>
              </a:rPr>
              <a:t> </a:t>
            </a:r>
            <a:r>
              <a:rPr lang="en-US" sz="2400" dirty="0" err="1" smtClean="0">
                <a:latin typeface="Arial" charset="0"/>
                <a:cs typeface="Arial" charset="0"/>
              </a:rPr>
              <a:t>discrétisé</a:t>
            </a:r>
            <a:endParaRPr lang="en-US" sz="2400" dirty="0">
              <a:latin typeface="Arial" charset="0"/>
              <a:cs typeface="Arial" charset="0"/>
            </a:endParaRPr>
          </a:p>
          <a:p>
            <a:pPr marL="742950" indent="-742950" eaLnBrk="1" hangingPunct="1">
              <a:buFont typeface="+mj-lt"/>
              <a:buAutoNum type="arabicPeriod"/>
              <a:defRPr/>
            </a:pPr>
            <a:r>
              <a:rPr lang="en-US" sz="2400" dirty="0" err="1" smtClean="0">
                <a:latin typeface="Arial" charset="0"/>
                <a:cs typeface="Arial" charset="0"/>
              </a:rPr>
              <a:t>Détection</a:t>
            </a:r>
            <a:r>
              <a:rPr lang="en-US" sz="2400" dirty="0" smtClean="0">
                <a:latin typeface="Arial" charset="0"/>
                <a:cs typeface="Arial" charset="0"/>
              </a:rPr>
              <a:t> de </a:t>
            </a:r>
            <a:r>
              <a:rPr lang="en-US" sz="2400" dirty="0" err="1" smtClean="0">
                <a:latin typeface="Arial" charset="0"/>
                <a:cs typeface="Arial" charset="0"/>
              </a:rPr>
              <a:t>porteuse</a:t>
            </a:r>
            <a:r>
              <a:rPr lang="en-US" sz="2400" dirty="0" smtClean="0">
                <a:latin typeface="Arial" charset="0"/>
                <a:cs typeface="Arial" charset="0"/>
              </a:rPr>
              <a:t> de signal </a:t>
            </a:r>
            <a:r>
              <a:rPr lang="en-US" sz="2400" dirty="0" err="1" smtClean="0">
                <a:latin typeface="Arial" charset="0"/>
                <a:cs typeface="Arial" charset="0"/>
              </a:rPr>
              <a:t>ou</a:t>
            </a:r>
            <a:r>
              <a:rPr lang="en-US" sz="2400" dirty="0" smtClean="0">
                <a:latin typeface="Arial" charset="0"/>
                <a:cs typeface="Arial" charset="0"/>
              </a:rPr>
              <a:t> non</a:t>
            </a:r>
            <a:endParaRPr lang="en-US" sz="2400" dirty="0">
              <a:latin typeface="Arial" charset="0"/>
              <a:cs typeface="Arial" charset="0"/>
            </a:endParaRP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16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1898470610"/>
      </p:ext>
    </p:extLst>
  </p:cSld>
  <p:clrMapOvr>
    <a:masterClrMapping/>
  </p:clrMapOvr>
  <p:transition>
    <p:sndAc>
      <p:stSnd>
        <p:snd r:embed="rId2" name="ZOUM.WAV"/>
      </p:stSnd>
    </p:sndAc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Technologies MAC</a:t>
            </a:r>
            <a:endParaRPr lang="en-US"/>
          </a:p>
        </p:txBody>
      </p:sp>
      <p:sp>
        <p:nvSpPr>
          <p:cNvPr id="1082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4046984" cy="1938536"/>
          </a:xfrm>
        </p:spPr>
        <p:txBody>
          <a:bodyPr/>
          <a:lstStyle/>
          <a:p>
            <a:pPr>
              <a:buFontTx/>
              <a:buNone/>
            </a:pPr>
            <a:r>
              <a:rPr lang="en-US" sz="2400" dirty="0" err="1">
                <a:solidFill>
                  <a:srgbClr val="FF9900"/>
                </a:solidFill>
              </a:rPr>
              <a:t>Protocole</a:t>
            </a:r>
            <a:r>
              <a:rPr lang="en-US" sz="2400" dirty="0">
                <a:solidFill>
                  <a:srgbClr val="FF9900"/>
                </a:solidFill>
              </a:rPr>
              <a:t> ALOHA  </a:t>
            </a:r>
            <a:r>
              <a:rPr lang="en-US" sz="2400" dirty="0" err="1">
                <a:solidFill>
                  <a:srgbClr val="FF9900"/>
                </a:solidFill>
              </a:rPr>
              <a:t>pur</a:t>
            </a:r>
            <a:r>
              <a:rPr lang="en-US" sz="2400" dirty="0">
                <a:solidFill>
                  <a:srgbClr val="FF9900"/>
                </a:solidFill>
              </a:rPr>
              <a:t> (1970 – Hawaii)</a:t>
            </a:r>
          </a:p>
          <a:p>
            <a:r>
              <a:rPr lang="en-US" sz="2000" dirty="0" err="1"/>
              <a:t>Libre</a:t>
            </a:r>
            <a:r>
              <a:rPr lang="en-US" sz="2000" dirty="0"/>
              <a:t> </a:t>
            </a:r>
            <a:r>
              <a:rPr lang="en-US" sz="2000" dirty="0" err="1"/>
              <a:t>accès</a:t>
            </a:r>
            <a:r>
              <a:rPr lang="en-US" sz="2000" dirty="0"/>
              <a:t> au canal </a:t>
            </a:r>
            <a:r>
              <a:rPr lang="en-US" sz="2000" dirty="0" smtClean="0"/>
              <a:t>radio </a:t>
            </a:r>
            <a:r>
              <a:rPr lang="en-US" sz="2000" dirty="0" err="1" smtClean="0"/>
              <a:t>partagé</a:t>
            </a:r>
            <a:endParaRPr lang="en-US" sz="2000" dirty="0"/>
          </a:p>
          <a:p>
            <a:r>
              <a:rPr lang="en-US" sz="2000" dirty="0" err="1"/>
              <a:t>Détection</a:t>
            </a:r>
            <a:r>
              <a:rPr lang="en-US" sz="2000" dirty="0"/>
              <a:t> des collisions</a:t>
            </a:r>
          </a:p>
          <a:p>
            <a:r>
              <a:rPr lang="en-US" sz="2000" dirty="0"/>
              <a:t>Contention </a:t>
            </a:r>
            <a:r>
              <a:rPr lang="en-US" sz="2000" dirty="0" err="1" smtClean="0"/>
              <a:t>aléatoire</a:t>
            </a:r>
            <a:endParaRPr lang="en-US" sz="2000" dirty="0" smtClean="0"/>
          </a:p>
          <a:p>
            <a:endParaRPr lang="en-US" sz="2000" dirty="0"/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17</a:t>
            </a:fld>
            <a:endParaRPr lang="fr-FR" b="1"/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4355976" y="908720"/>
            <a:ext cx="4392488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tabLst/>
              <a:defRPr/>
            </a:pPr>
            <a:r>
              <a:rPr lang="en-US" dirty="0" smtClean="0">
                <a:solidFill>
                  <a:srgbClr val="FF9900"/>
                </a:solidFill>
                <a:latin typeface="+mn-lt"/>
              </a:rPr>
              <a:t>Aloha </a:t>
            </a:r>
            <a:r>
              <a:rPr lang="en-US" dirty="0" err="1" smtClean="0">
                <a:solidFill>
                  <a:srgbClr val="FF9900"/>
                </a:solidFill>
                <a:latin typeface="+mn-lt"/>
              </a:rPr>
              <a:t>discrétisé (</a:t>
            </a:r>
            <a:r>
              <a:rPr lang="en-US" dirty="0" smtClean="0">
                <a:solidFill>
                  <a:srgbClr val="FF9900"/>
                </a:solidFill>
                <a:latin typeface="+mn-lt"/>
              </a:rPr>
              <a:t>1972)</a:t>
            </a:r>
          </a:p>
          <a:p>
            <a:pPr marL="285750" indent="-285750">
              <a:spcBef>
                <a:spcPct val="20000"/>
              </a:spcBef>
              <a:buClr>
                <a:schemeClr val="tx2"/>
              </a:buClr>
              <a:buFontTx/>
              <a:buChar char="–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Division du temps en slots </a:t>
            </a:r>
          </a:p>
          <a:p>
            <a:pPr marL="285750" indent="-285750">
              <a:spcBef>
                <a:spcPct val="20000"/>
              </a:spcBef>
              <a:buClr>
                <a:schemeClr val="tx2"/>
              </a:buClr>
              <a:buFontTx/>
              <a:buChar char="–"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Synchronisation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temporelle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des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émetteurs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  <a:p>
            <a:pPr marL="285750" indent="-285750">
              <a:spcBef>
                <a:spcPct val="20000"/>
              </a:spcBef>
              <a:buClr>
                <a:schemeClr val="tx2"/>
              </a:buClr>
              <a:buFontTx/>
              <a:buChar char="–"/>
            </a:pP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Capacité</a:t>
            </a: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du canal </a:t>
            </a:r>
            <a:r>
              <a:rPr kumimoji="0" lang="en-US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doublée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19" name="Groupe 18"/>
          <p:cNvGrpSpPr/>
          <p:nvPr/>
        </p:nvGrpSpPr>
        <p:grpSpPr>
          <a:xfrm>
            <a:off x="1331640" y="2924944"/>
            <a:ext cx="7056784" cy="3384376"/>
            <a:chOff x="928688" y="1586458"/>
            <a:chExt cx="7605712" cy="3714750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28688" y="1586458"/>
              <a:ext cx="7286625" cy="3714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5"/>
            <p:cNvSpPr txBox="1">
              <a:spLocks noChangeArrowheads="1"/>
            </p:cNvSpPr>
            <p:nvPr/>
          </p:nvSpPr>
          <p:spPr bwMode="auto">
            <a:xfrm>
              <a:off x="1066800" y="4800600"/>
              <a:ext cx="18288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dirty="0"/>
                <a:t>Collision</a:t>
              </a:r>
            </a:p>
          </p:txBody>
        </p:sp>
        <p:sp>
          <p:nvSpPr>
            <p:cNvPr id="14" name="TextBox 6"/>
            <p:cNvSpPr txBox="1">
              <a:spLocks noChangeArrowheads="1"/>
            </p:cNvSpPr>
            <p:nvPr/>
          </p:nvSpPr>
          <p:spPr bwMode="auto">
            <a:xfrm>
              <a:off x="6705600" y="4648200"/>
              <a:ext cx="1828800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/>
                <a:t>Collision</a:t>
              </a:r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6624638" y="5021263"/>
              <a:ext cx="803275" cy="165100"/>
            </a:xfrm>
            <a:custGeom>
              <a:avLst/>
              <a:gdLst>
                <a:gd name="T0" fmla="*/ 809146 w 802106"/>
                <a:gd name="T1" fmla="*/ 31316 h 165768"/>
                <a:gd name="T2" fmla="*/ 339842 w 802106"/>
                <a:gd name="T3" fmla="*/ 156581 h 165768"/>
                <a:gd name="T4" fmla="*/ 0 w 802106"/>
                <a:gd name="T5" fmla="*/ 0 h 165768"/>
                <a:gd name="T6" fmla="*/ 0 w 802106"/>
                <a:gd name="T7" fmla="*/ 0 h 1657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02106"/>
                <a:gd name="T13" fmla="*/ 0 h 165768"/>
                <a:gd name="T14" fmla="*/ 802106 w 802106"/>
                <a:gd name="T15" fmla="*/ 165768 h 1657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02106" h="165768">
                  <a:moveTo>
                    <a:pt x="802106" y="32084"/>
                  </a:moveTo>
                  <a:cubicBezTo>
                    <a:pt x="636337" y="98926"/>
                    <a:pt x="470569" y="165768"/>
                    <a:pt x="336885" y="160421"/>
                  </a:cubicBezTo>
                  <a:cubicBezTo>
                    <a:pt x="203201" y="155074"/>
                    <a:pt x="0" y="0"/>
                    <a:pt x="0" y="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fr-BE"/>
            </a:p>
          </p:txBody>
        </p:sp>
        <p:sp>
          <p:nvSpPr>
            <p:cNvPr id="16" name="TextBox 8"/>
            <p:cNvSpPr txBox="1">
              <a:spLocks noChangeArrowheads="1"/>
            </p:cNvSpPr>
            <p:nvPr/>
          </p:nvSpPr>
          <p:spPr bwMode="auto">
            <a:xfrm>
              <a:off x="4038600" y="4800600"/>
              <a:ext cx="14478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/>
                <a:t>Time</a:t>
              </a:r>
            </a:p>
          </p:txBody>
        </p:sp>
        <p:cxnSp>
          <p:nvCxnSpPr>
            <p:cNvPr id="17" name="Straight Arrow Connector 10"/>
            <p:cNvCxnSpPr>
              <a:cxnSpLocks noChangeShapeType="1"/>
            </p:cNvCxnSpPr>
            <p:nvPr/>
          </p:nvCxnSpPr>
          <p:spPr bwMode="auto">
            <a:xfrm>
              <a:off x="4800600" y="4953000"/>
              <a:ext cx="8382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sp>
          <p:nvSpPr>
            <p:cNvPr id="18" name="TextBox 12"/>
            <p:cNvSpPr txBox="1">
              <a:spLocks noChangeArrowheads="1"/>
            </p:cNvSpPr>
            <p:nvPr/>
          </p:nvSpPr>
          <p:spPr bwMode="auto">
            <a:xfrm>
              <a:off x="1066800" y="1752600"/>
              <a:ext cx="838200" cy="2892425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600"/>
                <a:t>User</a:t>
              </a:r>
            </a:p>
            <a:p>
              <a:endParaRPr lang="en-US" sz="1600"/>
            </a:p>
            <a:p>
              <a:r>
                <a:rPr lang="en-US" sz="1600"/>
                <a:t>A</a:t>
              </a:r>
            </a:p>
            <a:p>
              <a:endParaRPr lang="en-US" sz="1600"/>
            </a:p>
            <a:p>
              <a:r>
                <a:rPr lang="en-US" sz="1600"/>
                <a:t>B</a:t>
              </a:r>
            </a:p>
            <a:p>
              <a:endParaRPr lang="en-US" sz="1600"/>
            </a:p>
            <a:p>
              <a:r>
                <a:rPr lang="en-US" sz="1600"/>
                <a:t>C</a:t>
              </a:r>
            </a:p>
            <a:p>
              <a:endParaRPr lang="en-US" sz="1600"/>
            </a:p>
            <a:p>
              <a:r>
                <a:rPr lang="en-US" sz="1600"/>
                <a:t>D</a:t>
              </a:r>
            </a:p>
            <a:p>
              <a:endParaRPr lang="en-US" sz="1600"/>
            </a:p>
            <a:p>
              <a:r>
                <a:rPr lang="en-US" sz="1600"/>
                <a:t>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/>
              <a:t>Technologies MAC</a:t>
            </a:r>
            <a:endParaRPr lang="en-US"/>
          </a:p>
        </p:txBody>
      </p:sp>
      <p:sp>
        <p:nvSpPr>
          <p:cNvPr id="1084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305800" cy="553085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err="1" smtClean="0">
                <a:solidFill>
                  <a:srgbClr val="FF9900"/>
                </a:solidFill>
              </a:rPr>
              <a:t>Différents</a:t>
            </a:r>
            <a:r>
              <a:rPr lang="en-US" dirty="0" smtClean="0">
                <a:solidFill>
                  <a:srgbClr val="FF9900"/>
                </a:solidFill>
              </a:rPr>
              <a:t> </a:t>
            </a:r>
            <a:r>
              <a:rPr lang="en-US" dirty="0" err="1" smtClean="0">
                <a:solidFill>
                  <a:srgbClr val="FF9900"/>
                </a:solidFill>
              </a:rPr>
              <a:t>protocoles</a:t>
            </a:r>
            <a:endParaRPr lang="en-US" dirty="0">
              <a:solidFill>
                <a:srgbClr val="FF9900"/>
              </a:solidFill>
            </a:endParaRPr>
          </a:p>
          <a:p>
            <a:r>
              <a:rPr lang="en-US" sz="2800" dirty="0" smtClean="0"/>
              <a:t>Techniques </a:t>
            </a:r>
            <a:r>
              <a:rPr lang="en-US" sz="2800" dirty="0"/>
              <a:t>par </a:t>
            </a:r>
            <a:r>
              <a:rPr lang="en-US" sz="2800" dirty="0" err="1"/>
              <a:t>écoute</a:t>
            </a:r>
            <a:r>
              <a:rPr lang="en-US" sz="2800" dirty="0"/>
              <a:t> de </a:t>
            </a:r>
            <a:r>
              <a:rPr lang="en-US" sz="2800" dirty="0" err="1"/>
              <a:t>porteuse</a:t>
            </a:r>
            <a:r>
              <a:rPr lang="en-US" sz="2800" dirty="0"/>
              <a:t> </a:t>
            </a:r>
            <a:r>
              <a:rPr lang="en-US" sz="2800" dirty="0" smtClean="0"/>
              <a:t>CSMA</a:t>
            </a:r>
            <a:endParaRPr lang="en-US" sz="2800" dirty="0"/>
          </a:p>
          <a:p>
            <a:pPr lvl="1"/>
            <a:r>
              <a:rPr lang="en-US" sz="2400" dirty="0" err="1"/>
              <a:t>Décision</a:t>
            </a:r>
            <a:r>
              <a:rPr lang="en-US" sz="2400" dirty="0"/>
              <a:t> </a:t>
            </a:r>
            <a:r>
              <a:rPr lang="en-US" sz="2400" dirty="0" err="1"/>
              <a:t>d’accès</a:t>
            </a:r>
            <a:r>
              <a:rPr lang="en-US" sz="2400" dirty="0"/>
              <a:t> </a:t>
            </a:r>
            <a:r>
              <a:rPr lang="en-US" sz="2400" dirty="0" err="1"/>
              <a:t>basée</a:t>
            </a:r>
            <a:r>
              <a:rPr lang="en-US" sz="2400" dirty="0"/>
              <a:t> sur </a:t>
            </a:r>
            <a:r>
              <a:rPr lang="en-US" sz="2400" dirty="0" err="1"/>
              <a:t>une</a:t>
            </a:r>
            <a:r>
              <a:rPr lang="en-US" sz="2400" dirty="0"/>
              <a:t> </a:t>
            </a:r>
            <a:r>
              <a:rPr lang="en-US" sz="2400" dirty="0" err="1"/>
              <a:t>écoute</a:t>
            </a:r>
            <a:r>
              <a:rPr lang="en-US" sz="2400" dirty="0"/>
              <a:t> </a:t>
            </a:r>
            <a:r>
              <a:rPr lang="en-US" sz="2400" dirty="0" err="1"/>
              <a:t>préalable</a:t>
            </a:r>
            <a:r>
              <a:rPr lang="en-US" sz="2400" dirty="0"/>
              <a:t> du canal et la </a:t>
            </a:r>
            <a:r>
              <a:rPr lang="en-US" sz="2400" dirty="0" err="1"/>
              <a:t>possibilité</a:t>
            </a:r>
            <a:r>
              <a:rPr lang="en-US" sz="2400" dirty="0"/>
              <a:t> de </a:t>
            </a:r>
            <a:r>
              <a:rPr lang="en-US" sz="2400" dirty="0" err="1"/>
              <a:t>détecter</a:t>
            </a:r>
            <a:r>
              <a:rPr lang="en-US" sz="2400" dirty="0"/>
              <a:t> les </a:t>
            </a:r>
            <a:r>
              <a:rPr lang="en-US" sz="2400" dirty="0" smtClean="0"/>
              <a:t>collisions</a:t>
            </a:r>
          </a:p>
          <a:p>
            <a:pPr lvl="1"/>
            <a:r>
              <a:rPr lang="en-US" sz="2400" dirty="0" smtClean="0"/>
              <a:t>CSMA 1-persistant </a:t>
            </a:r>
          </a:p>
          <a:p>
            <a:pPr lvl="2"/>
            <a:r>
              <a:rPr lang="en-US" sz="2000" dirty="0" err="1" smtClean="0"/>
              <a:t>Ecoute</a:t>
            </a:r>
            <a:r>
              <a:rPr lang="en-US" sz="2000" dirty="0" smtClean="0"/>
              <a:t> </a:t>
            </a:r>
            <a:r>
              <a:rPr lang="en-US" sz="2000" dirty="0" err="1" smtClean="0"/>
              <a:t>persistante</a:t>
            </a:r>
            <a:r>
              <a:rPr lang="en-US" sz="2000" dirty="0" smtClean="0"/>
              <a:t> et </a:t>
            </a:r>
            <a:r>
              <a:rPr lang="en-US" sz="2000" dirty="0" err="1" smtClean="0"/>
              <a:t>émission</a:t>
            </a:r>
            <a:r>
              <a:rPr lang="en-US" sz="2000" dirty="0" smtClean="0"/>
              <a:t> de la </a:t>
            </a:r>
            <a:r>
              <a:rPr lang="en-US" sz="2000" dirty="0" err="1" smtClean="0"/>
              <a:t>trame</a:t>
            </a:r>
            <a:r>
              <a:rPr lang="en-US" sz="2000" dirty="0" smtClean="0"/>
              <a:t> </a:t>
            </a:r>
            <a:r>
              <a:rPr lang="en-US" sz="2000" dirty="0" err="1" smtClean="0"/>
              <a:t>dès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le canal se </a:t>
            </a:r>
            <a:r>
              <a:rPr lang="en-US" sz="2000" dirty="0" err="1" smtClean="0"/>
              <a:t>libère</a:t>
            </a:r>
            <a:endParaRPr lang="en-US" sz="2000" dirty="0" smtClean="0"/>
          </a:p>
          <a:p>
            <a:pPr lvl="1"/>
            <a:r>
              <a:rPr lang="en-US" sz="2400" dirty="0" smtClean="0"/>
              <a:t>CSMA non-</a:t>
            </a:r>
            <a:r>
              <a:rPr lang="en-US" sz="2400" dirty="0" err="1" smtClean="0"/>
              <a:t>persistant</a:t>
            </a:r>
            <a:endParaRPr lang="en-US" sz="2400" dirty="0" smtClean="0"/>
          </a:p>
          <a:p>
            <a:pPr lvl="2"/>
            <a:r>
              <a:rPr lang="en-US" sz="2000" dirty="0" err="1" smtClean="0"/>
              <a:t>Ecoute</a:t>
            </a:r>
            <a:r>
              <a:rPr lang="en-US" sz="2000" dirty="0" smtClean="0"/>
              <a:t> non </a:t>
            </a:r>
            <a:r>
              <a:rPr lang="en-US" sz="2000" dirty="0" err="1" smtClean="0"/>
              <a:t>persistante</a:t>
            </a:r>
            <a:endParaRPr lang="en-US" sz="2000" dirty="0" smtClean="0"/>
          </a:p>
          <a:p>
            <a:pPr lvl="1"/>
            <a:r>
              <a:rPr lang="en-US" sz="2400" dirty="0" smtClean="0"/>
              <a:t>CSMA p-</a:t>
            </a:r>
            <a:r>
              <a:rPr lang="en-US" sz="2400" dirty="0" err="1" smtClean="0"/>
              <a:t>persistant</a:t>
            </a:r>
            <a:endParaRPr lang="en-US" sz="2400" dirty="0" smtClean="0"/>
          </a:p>
          <a:p>
            <a:pPr lvl="2"/>
            <a:r>
              <a:rPr lang="en-US" sz="2000" dirty="0" err="1" smtClean="0"/>
              <a:t>Probabilité</a:t>
            </a:r>
            <a:r>
              <a:rPr lang="en-US" sz="2000" dirty="0" smtClean="0"/>
              <a:t> p </a:t>
            </a:r>
            <a:r>
              <a:rPr lang="en-US" sz="2000" dirty="0" err="1" smtClean="0"/>
              <a:t>d’émettre</a:t>
            </a:r>
            <a:r>
              <a:rPr lang="en-US" sz="2000" dirty="0" smtClean="0"/>
              <a:t> à </a:t>
            </a:r>
            <a:r>
              <a:rPr lang="en-US" sz="2000" dirty="0" err="1" smtClean="0"/>
              <a:t>chaque</a:t>
            </a:r>
            <a:r>
              <a:rPr lang="en-US" sz="2000" dirty="0" smtClean="0"/>
              <a:t> slot de contention</a:t>
            </a:r>
            <a:endParaRPr lang="en-US" sz="200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18</a:t>
            </a:fld>
            <a:endParaRPr lang="fr-FR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Technologies MAC</a:t>
            </a:r>
            <a:endParaRPr lang="en-US" dirty="0"/>
          </a:p>
        </p:txBody>
      </p:sp>
      <p:sp>
        <p:nvSpPr>
          <p:cNvPr id="1084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305800" cy="3162672"/>
          </a:xfrm>
        </p:spPr>
        <p:txBody>
          <a:bodyPr/>
          <a:lstStyle/>
          <a:p>
            <a:pPr>
              <a:buFontTx/>
              <a:buNone/>
            </a:pPr>
            <a:r>
              <a:rPr lang="en-US" sz="2800" dirty="0" err="1">
                <a:solidFill>
                  <a:srgbClr val="FF9900"/>
                </a:solidFill>
              </a:rPr>
              <a:t>Améliorations</a:t>
            </a:r>
            <a:r>
              <a:rPr lang="en-US" sz="2800" dirty="0">
                <a:solidFill>
                  <a:srgbClr val="FF9900"/>
                </a:solidFill>
              </a:rPr>
              <a:t> </a:t>
            </a:r>
            <a:r>
              <a:rPr lang="en-US" sz="2800" dirty="0" err="1" smtClean="0">
                <a:solidFill>
                  <a:srgbClr val="FF9900"/>
                </a:solidFill>
              </a:rPr>
              <a:t>protocolaires</a:t>
            </a:r>
            <a:r>
              <a:rPr lang="en-US" sz="2800" dirty="0" smtClean="0">
                <a:solidFill>
                  <a:srgbClr val="FF9900"/>
                </a:solidFill>
              </a:rPr>
              <a:t> du CSMA - </a:t>
            </a:r>
            <a:r>
              <a:rPr lang="en-US" sz="2800" dirty="0" err="1" smtClean="0">
                <a:solidFill>
                  <a:srgbClr val="FF9900"/>
                </a:solidFill>
              </a:rPr>
              <a:t>Efficacité</a:t>
            </a:r>
            <a:endParaRPr lang="en-US" sz="2800" dirty="0">
              <a:solidFill>
                <a:srgbClr val="FF9900"/>
              </a:solidFill>
            </a:endParaRPr>
          </a:p>
          <a:p>
            <a:r>
              <a:rPr lang="en-US" sz="2000" dirty="0" err="1" smtClean="0"/>
              <a:t>Différents</a:t>
            </a:r>
            <a:r>
              <a:rPr lang="en-US" sz="2000" dirty="0" smtClean="0"/>
              <a:t> </a:t>
            </a:r>
            <a:r>
              <a:rPr lang="en-US" sz="2000" dirty="0" err="1" smtClean="0"/>
              <a:t>perfectionnements</a:t>
            </a:r>
            <a:r>
              <a:rPr lang="en-US" sz="2000" dirty="0" smtClean="0"/>
              <a:t> : </a:t>
            </a:r>
            <a:r>
              <a:rPr lang="en-US" sz="2000" dirty="0" err="1" smtClean="0"/>
              <a:t>attente</a:t>
            </a:r>
            <a:r>
              <a:rPr lang="en-US" sz="2000" dirty="0" smtClean="0"/>
              <a:t> </a:t>
            </a:r>
            <a:r>
              <a:rPr lang="en-US" sz="2000" dirty="0" err="1" smtClean="0"/>
              <a:t>aléatoire</a:t>
            </a:r>
            <a:r>
              <a:rPr lang="en-US" sz="2000" dirty="0" smtClean="0"/>
              <a:t>, </a:t>
            </a:r>
            <a:r>
              <a:rPr lang="en-US" sz="2000" dirty="0" err="1" smtClean="0"/>
              <a:t>délai</a:t>
            </a:r>
            <a:r>
              <a:rPr lang="en-US" sz="2000" dirty="0" smtClean="0"/>
              <a:t> x </a:t>
            </a:r>
            <a:r>
              <a:rPr lang="en-US" sz="2000" dirty="0" err="1" smtClean="0"/>
              <a:t>bande</a:t>
            </a:r>
            <a:r>
              <a:rPr lang="en-US" sz="2000" dirty="0" smtClean="0"/>
              <a:t> </a:t>
            </a:r>
            <a:r>
              <a:rPr lang="en-US" sz="2000" dirty="0" err="1" smtClean="0"/>
              <a:t>passante</a:t>
            </a:r>
            <a:endParaRPr lang="en-US" sz="2000" dirty="0"/>
          </a:p>
          <a:p>
            <a:r>
              <a:rPr lang="en-US" sz="2000" dirty="0" smtClean="0"/>
              <a:t>CSMA </a:t>
            </a:r>
            <a:r>
              <a:rPr lang="en-US" sz="2000" dirty="0">
                <a:sym typeface="Wingdings" pitchFamily="2" charset="2"/>
              </a:rPr>
              <a:t> CD (Collision Detection) : </a:t>
            </a:r>
            <a:r>
              <a:rPr lang="en-US" sz="2000" dirty="0" err="1">
                <a:sym typeface="Wingdings" pitchFamily="2" charset="2"/>
              </a:rPr>
              <a:t>arrêt</a:t>
            </a:r>
            <a:r>
              <a:rPr lang="en-US" sz="2000" dirty="0">
                <a:sym typeface="Wingdings" pitchFamily="2" charset="2"/>
              </a:rPr>
              <a:t> de la transmission </a:t>
            </a:r>
            <a:r>
              <a:rPr lang="en-US" sz="2000" dirty="0" err="1">
                <a:sym typeface="Wingdings" pitchFamily="2" charset="2"/>
              </a:rPr>
              <a:t>dès</a:t>
            </a:r>
            <a:r>
              <a:rPr lang="en-US" sz="2000" dirty="0">
                <a:sym typeface="Wingdings" pitchFamily="2" charset="2"/>
              </a:rPr>
              <a:t> que la collision </a:t>
            </a:r>
            <a:r>
              <a:rPr lang="en-US" sz="2000" dirty="0" err="1">
                <a:sym typeface="Wingdings" pitchFamily="2" charset="2"/>
              </a:rPr>
              <a:t>est</a:t>
            </a:r>
            <a:r>
              <a:rPr lang="en-US" sz="2000" dirty="0">
                <a:sym typeface="Wingdings" pitchFamily="2" charset="2"/>
              </a:rPr>
              <a:t> </a:t>
            </a:r>
            <a:r>
              <a:rPr lang="en-US" sz="2000" dirty="0" err="1">
                <a:sym typeface="Wingdings" pitchFamily="2" charset="2"/>
              </a:rPr>
              <a:t>perçue</a:t>
            </a:r>
            <a:endParaRPr lang="en-US" sz="2000" dirty="0">
              <a:sym typeface="Wingdings" pitchFamily="2" charset="2"/>
            </a:endParaRPr>
          </a:p>
          <a:p>
            <a:r>
              <a:rPr lang="en-US" sz="2000" dirty="0">
                <a:sym typeface="Wingdings" pitchFamily="2" charset="2"/>
              </a:rPr>
              <a:t>CSMA  CA (Collision Avoidance) : </a:t>
            </a:r>
            <a:r>
              <a:rPr lang="en-US" sz="2000" dirty="0" err="1">
                <a:sym typeface="Wingdings" pitchFamily="2" charset="2"/>
              </a:rPr>
              <a:t>utilisation</a:t>
            </a:r>
            <a:r>
              <a:rPr lang="en-US" sz="2000" dirty="0">
                <a:sym typeface="Wingdings" pitchFamily="2" charset="2"/>
              </a:rPr>
              <a:t> de </a:t>
            </a:r>
            <a:r>
              <a:rPr lang="en-US" sz="2000" dirty="0" err="1">
                <a:sym typeface="Wingdings" pitchFamily="2" charset="2"/>
              </a:rPr>
              <a:t>trames</a:t>
            </a:r>
            <a:r>
              <a:rPr lang="en-US" sz="2000" dirty="0">
                <a:sym typeface="Wingdings" pitchFamily="2" charset="2"/>
              </a:rPr>
              <a:t> de </a:t>
            </a:r>
            <a:r>
              <a:rPr lang="en-US" sz="2000" dirty="0" err="1">
                <a:sym typeface="Wingdings" pitchFamily="2" charset="2"/>
              </a:rPr>
              <a:t>réservation</a:t>
            </a:r>
            <a:r>
              <a:rPr lang="en-US" sz="2000" dirty="0">
                <a:sym typeface="Wingdings" pitchFamily="2" charset="2"/>
              </a:rPr>
              <a:t> du canal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19</a:t>
            </a:fld>
            <a:endParaRPr lang="fr-FR" b="1"/>
          </a:p>
        </p:txBody>
      </p:sp>
      <p:pic>
        <p:nvPicPr>
          <p:cNvPr id="8" name="Picture 4" descr="4-0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3164792"/>
            <a:ext cx="6696744" cy="31885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50010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914400"/>
            <a:ext cx="7772400" cy="1905000"/>
          </a:xfrm>
        </p:spPr>
        <p:txBody>
          <a:bodyPr anchor="ctr" anchorCtr="1"/>
          <a:lstStyle/>
          <a:p>
            <a:pPr algn="l"/>
            <a:r>
              <a:rPr lang="fr-BE" dirty="0" smtClean="0"/>
              <a:t>6. Architecture Niveau 2</a:t>
            </a:r>
            <a:endParaRPr lang="fr-FR" dirty="0"/>
          </a:p>
        </p:txBody>
      </p:sp>
      <p:sp>
        <p:nvSpPr>
          <p:cNvPr id="1314819" name="Rectangle 3"/>
          <p:cNvSpPr>
            <a:spLocks noChangeArrowheads="1"/>
          </p:cNvSpPr>
          <p:nvPr/>
        </p:nvSpPr>
        <p:spPr bwMode="auto">
          <a:xfrm>
            <a:off x="901700" y="3111500"/>
            <a:ext cx="7772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990600" lvl="1" indent="-533400" eaLnBrk="1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AutoNum type="alphaUcPeriod"/>
            </a:pPr>
            <a:r>
              <a:rPr lang="fr-BE" sz="2800" dirty="0" smtClean="0">
                <a:solidFill>
                  <a:srgbClr val="FF0000"/>
                </a:solidFill>
              </a:rPr>
              <a:t>Couches basses – Rappels MPR + CCNA</a:t>
            </a:r>
          </a:p>
          <a:p>
            <a:pPr marL="990600" lvl="1" indent="-533400" eaLnBrk="1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AutoNum type="alphaUcPeriod"/>
            </a:pPr>
            <a:r>
              <a:rPr lang="fr-BE" sz="2800" dirty="0" smtClean="0"/>
              <a:t>Sous-couche MAC</a:t>
            </a:r>
          </a:p>
          <a:p>
            <a:pPr marL="990600" lvl="1" indent="-533400" eaLnBrk="1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AutoNum type="alphaUcPeriod"/>
            </a:pPr>
            <a:r>
              <a:rPr lang="fr-BE" sz="2800" dirty="0" smtClean="0"/>
              <a:t>Ethernet</a:t>
            </a:r>
          </a:p>
          <a:p>
            <a:pPr marL="990600" lvl="1" indent="-533400" eaLnBrk="1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AutoNum type="alphaUcPeriod"/>
            </a:pPr>
            <a:r>
              <a:rPr lang="fr-BE" sz="2800" dirty="0" smtClean="0"/>
              <a:t>Commutation LAN</a:t>
            </a:r>
          </a:p>
          <a:p>
            <a:pPr marL="990600" lvl="1" indent="-533400" eaLnBrk="1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AutoNum type="alphaUcPeriod"/>
            </a:pPr>
            <a:r>
              <a:rPr lang="fr-BE" sz="2800" dirty="0" smtClean="0"/>
              <a:t>LAN virtuels VLAN</a:t>
            </a:r>
          </a:p>
        </p:txBody>
      </p:sp>
    </p:spTree>
  </p:cSld>
  <p:clrMapOvr>
    <a:masterClrMapping/>
  </p:clrMapOvr>
  <p:transition>
    <p:sndAc>
      <p:stSnd>
        <p:snd r:embed="rId3" name="ZOUM.WAV"/>
      </p:stSnd>
    </p:sndAc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Technologies MAC</a:t>
            </a:r>
            <a:endParaRPr lang="en-US" dirty="0"/>
          </a:p>
        </p:txBody>
      </p:sp>
      <p:sp>
        <p:nvSpPr>
          <p:cNvPr id="1110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3810000"/>
            <a:ext cx="8305800" cy="685800"/>
          </a:xfrm>
        </p:spPr>
        <p:txBody>
          <a:bodyPr/>
          <a:lstStyle/>
          <a:p>
            <a:pPr>
              <a:buFontTx/>
              <a:buNone/>
            </a:pPr>
            <a:r>
              <a:rPr lang="en-US" sz="2000" dirty="0">
                <a:solidFill>
                  <a:srgbClr val="FF9900"/>
                </a:solidFill>
              </a:rPr>
              <a:t>3 </a:t>
            </a:r>
            <a:r>
              <a:rPr lang="en-US" sz="2000" dirty="0" err="1">
                <a:solidFill>
                  <a:srgbClr val="FF9900"/>
                </a:solidFill>
              </a:rPr>
              <a:t>états</a:t>
            </a:r>
            <a:r>
              <a:rPr lang="en-US" sz="2000" dirty="0">
                <a:solidFill>
                  <a:srgbClr val="FF9900"/>
                </a:solidFill>
              </a:rPr>
              <a:t> </a:t>
            </a:r>
            <a:r>
              <a:rPr lang="en-US" sz="2000" dirty="0" err="1">
                <a:solidFill>
                  <a:srgbClr val="FF9900"/>
                </a:solidFill>
              </a:rPr>
              <a:t>possibles</a:t>
            </a:r>
            <a:r>
              <a:rPr lang="en-US" sz="2000" dirty="0">
                <a:solidFill>
                  <a:srgbClr val="FF9900"/>
                </a:solidFill>
              </a:rPr>
              <a:t> du canal</a:t>
            </a:r>
            <a:r>
              <a:rPr lang="en-US" sz="2000" dirty="0"/>
              <a:t> : </a:t>
            </a:r>
            <a:r>
              <a:rPr lang="en-US" sz="2000" dirty="0" err="1" smtClean="0"/>
              <a:t>capacité</a:t>
            </a:r>
            <a:r>
              <a:rPr lang="en-US" sz="2000" dirty="0" smtClean="0"/>
              <a:t> max de transmission (30%) !</a:t>
            </a:r>
            <a:endParaRPr lang="en-US" sz="2000" dirty="0"/>
          </a:p>
        </p:txBody>
      </p:sp>
      <p:pic>
        <p:nvPicPr>
          <p:cNvPr id="1110020" name="Picture 4" descr="4-0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4271963"/>
            <a:ext cx="7086600" cy="2128837"/>
          </a:xfrm>
          <a:prstGeom prst="rect">
            <a:avLst/>
          </a:prstGeom>
          <a:noFill/>
        </p:spPr>
      </p:pic>
      <p:pic>
        <p:nvPicPr>
          <p:cNvPr id="1110021" name="Picture 5" descr="4-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544317"/>
            <a:ext cx="5619328" cy="2186308"/>
          </a:xfrm>
          <a:prstGeom prst="rect">
            <a:avLst/>
          </a:prstGeom>
          <a:noFill/>
        </p:spPr>
      </p:pic>
      <p:sp>
        <p:nvSpPr>
          <p:cNvPr id="1110022" name="Rectangle 6"/>
          <p:cNvSpPr>
            <a:spLocks noChangeArrowheads="1"/>
          </p:cNvSpPr>
          <p:nvPr/>
        </p:nvSpPr>
        <p:spPr bwMode="auto">
          <a:xfrm>
            <a:off x="381000" y="990600"/>
            <a:ext cx="8305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342900" indent="-342900" algn="ctr">
              <a:lnSpc>
                <a:spcPct val="90000"/>
              </a:lnSpc>
              <a:spcBef>
                <a:spcPct val="20000"/>
              </a:spcBef>
              <a:buClr>
                <a:schemeClr val="tx2"/>
              </a:buClr>
            </a:pPr>
            <a:r>
              <a:rPr lang="en-US" dirty="0" err="1">
                <a:solidFill>
                  <a:srgbClr val="FF9900"/>
                </a:solidFill>
              </a:rPr>
              <a:t>Détection</a:t>
            </a:r>
            <a:r>
              <a:rPr lang="en-US" dirty="0">
                <a:solidFill>
                  <a:srgbClr val="FF9900"/>
                </a:solidFill>
              </a:rPr>
              <a:t> des collisions de </a:t>
            </a:r>
            <a:r>
              <a:rPr lang="en-US" dirty="0" err="1">
                <a:solidFill>
                  <a:srgbClr val="FF9900"/>
                </a:solidFill>
              </a:rPr>
              <a:t>trames</a:t>
            </a:r>
            <a:r>
              <a:rPr lang="en-US" dirty="0">
                <a:solidFill>
                  <a:srgbClr val="FF9900"/>
                </a:solidFill>
              </a:rPr>
              <a:t> et </a:t>
            </a:r>
            <a:r>
              <a:rPr lang="en-US" dirty="0" err="1">
                <a:solidFill>
                  <a:srgbClr val="FF9900"/>
                </a:solidFill>
              </a:rPr>
              <a:t>durée</a:t>
            </a:r>
            <a:r>
              <a:rPr lang="en-US" dirty="0">
                <a:solidFill>
                  <a:srgbClr val="FF9900"/>
                </a:solidFill>
              </a:rPr>
              <a:t> </a:t>
            </a:r>
            <a:r>
              <a:rPr lang="en-US" dirty="0" err="1">
                <a:solidFill>
                  <a:srgbClr val="FF9900"/>
                </a:solidFill>
              </a:rPr>
              <a:t>minimale</a:t>
            </a:r>
            <a:r>
              <a:rPr lang="en-US" dirty="0">
                <a:solidFill>
                  <a:srgbClr val="FF9900"/>
                </a:solidFill>
              </a:rPr>
              <a:t> </a:t>
            </a:r>
            <a:r>
              <a:rPr lang="en-US" dirty="0" err="1">
                <a:solidFill>
                  <a:srgbClr val="FF9900"/>
                </a:solidFill>
              </a:rPr>
              <a:t>d’une</a:t>
            </a:r>
            <a:r>
              <a:rPr lang="en-US" dirty="0">
                <a:solidFill>
                  <a:srgbClr val="FF9900"/>
                </a:solidFill>
              </a:rPr>
              <a:t> </a:t>
            </a:r>
            <a:r>
              <a:rPr lang="en-US" dirty="0" err="1">
                <a:solidFill>
                  <a:srgbClr val="FF9900"/>
                </a:solidFill>
              </a:rPr>
              <a:t>trame</a:t>
            </a:r>
            <a:endParaRPr lang="en-US" sz="2000" dirty="0">
              <a:solidFill>
                <a:srgbClr val="FF9900"/>
              </a:solidFill>
            </a:endParaRPr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20</a:t>
            </a:fld>
            <a:endParaRPr lang="fr-FR" b="1"/>
          </a:p>
        </p:txBody>
      </p:sp>
      <p:sp>
        <p:nvSpPr>
          <p:cNvPr id="11" name="ZoneTexte 10"/>
          <p:cNvSpPr txBox="1"/>
          <p:nvPr/>
        </p:nvSpPr>
        <p:spPr>
          <a:xfrm>
            <a:off x="6156176" y="1556792"/>
            <a:ext cx="28712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Tx/>
              <a:buChar char="-"/>
            </a:pPr>
            <a:r>
              <a:rPr lang="fr-BE" sz="1800" dirty="0" smtClean="0"/>
              <a:t> Longueur max du segment</a:t>
            </a:r>
          </a:p>
          <a:p>
            <a:pPr>
              <a:buFontTx/>
              <a:buChar char="-"/>
            </a:pPr>
            <a:r>
              <a:rPr lang="fr-BE" sz="1800" dirty="0" smtClean="0"/>
              <a:t> Durée minimale de trame</a:t>
            </a:r>
          </a:p>
          <a:p>
            <a:pPr>
              <a:buFontTx/>
              <a:buChar char="-"/>
            </a:pPr>
            <a:r>
              <a:rPr lang="fr-BE" sz="1800" dirty="0" smtClean="0"/>
              <a:t> Durée du slot de contention</a:t>
            </a:r>
            <a:endParaRPr lang="fr-BE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Technologies MAC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81000" y="834221"/>
            <a:ext cx="8511480" cy="5478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>
              <a:spcBef>
                <a:spcPct val="0"/>
              </a:spcBef>
              <a:buClrTx/>
              <a:buNone/>
            </a:pPr>
            <a:r>
              <a:rPr lang="fr-BE" sz="2400" dirty="0">
                <a:solidFill>
                  <a:srgbClr val="FFC000"/>
                </a:solidFill>
              </a:rPr>
              <a:t>Algorithme CSMA/CD</a:t>
            </a: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Procédure principale</a:t>
            </a: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Trame prête à être transmise. </a:t>
            </a:r>
          </a:p>
          <a:p>
            <a:pPr marL="400050" lvl="1" indent="0">
              <a:spcBef>
                <a:spcPct val="0"/>
              </a:spcBef>
              <a:buClrTx/>
            </a:pPr>
            <a:r>
              <a:rPr lang="fr-FR" altLang="fr-FR" sz="1400" dirty="0" smtClean="0">
                <a:latin typeface="Arial" panose="020B0604020202020204" pitchFamily="34" charset="0"/>
              </a:rPr>
              <a:t>    écouter le support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 le medium n'est pas libre</a:t>
            </a:r>
            <a:r>
              <a:rPr kumimoji="0" lang="fr-FR" altLang="fr-FR" sz="18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:</a:t>
            </a: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685800" lvl="1">
              <a:spcBef>
                <a:spcPct val="0"/>
              </a:spcBef>
              <a:buClrTx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attendre jusqu'à ce qu'il le devienne</a:t>
            </a:r>
          </a:p>
          <a:p>
            <a:pPr marL="685800" lvl="1">
              <a:spcBef>
                <a:spcPct val="0"/>
              </a:spcBef>
              <a:buClrTx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attendre la durée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intertrame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(9,6 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μs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pour l'Ethernet 10 Mbps) </a:t>
            </a:r>
          </a:p>
          <a:p>
            <a:pPr marL="685800" lvl="1">
              <a:spcBef>
                <a:spcPct val="0"/>
              </a:spcBef>
              <a:buClrTx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démarrer la transmission.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 une collision est détectée : </a:t>
            </a:r>
          </a:p>
          <a:p>
            <a:pPr marL="685800" marR="0" lvl="1" defTabSz="914400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Char char="–"/>
              <a:tabLst/>
            </a:pPr>
            <a:r>
              <a:rPr lang="fr-FR" altLang="fr-FR" sz="1400" dirty="0">
                <a:latin typeface="Arial" panose="020B0604020202020204" pitchFamily="34" charset="0"/>
              </a:rPr>
              <a:t>lancer la procédure de gestion des collisions. </a:t>
            </a:r>
          </a:p>
          <a:p>
            <a:pPr marL="685800" lvl="1">
              <a:spcBef>
                <a:spcPct val="0"/>
              </a:spcBef>
              <a:buClrTx/>
            </a:pPr>
            <a:r>
              <a:rPr lang="fr-FR" altLang="fr-FR" sz="1400" dirty="0">
                <a:latin typeface="Arial" panose="020B0604020202020204" pitchFamily="34" charset="0"/>
              </a:rPr>
              <a:t>sinon, la transmission est réussie. 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Procédure de gestion des collisions</a:t>
            </a: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Continuer la transmission à hauteur de la durée d'une trame de taille minimale (64 octets) pour s'assurer que toutes les stations détectent la collision.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2"/>
              <a:tabLst/>
            </a:pP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 le nombre maximal de transmissions (16) est atteint, annuler la transmission.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3"/>
              <a:tabLst/>
            </a:pP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Attendre un temps aléatoire dépendant du nombre de tentatives de transmission.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 startAt="4"/>
              <a:tabLst/>
            </a:pPr>
            <a:r>
              <a:rPr kumimoji="0" lang="fr-FR" altLang="fr-FR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Reprendre la procédure principale.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21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1540988336"/>
      </p:ext>
    </p:extLst>
  </p:cSld>
  <p:clrMapOvr>
    <a:masterClrMapping/>
  </p:clrMapOvr>
  <p:transition>
    <p:sndAc>
      <p:stSnd>
        <p:snd r:embed="rId2" name="ZOUM.WAV"/>
      </p:stSnd>
    </p:sndAc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914400"/>
            <a:ext cx="7772400" cy="1676400"/>
          </a:xfrm>
        </p:spPr>
        <p:txBody>
          <a:bodyPr anchor="ctr" anchorCtr="1"/>
          <a:lstStyle/>
          <a:p>
            <a:pPr algn="l"/>
            <a:r>
              <a:rPr lang="fr-BE" sz="4800" dirty="0" smtClean="0"/>
              <a:t>Ethernet</a:t>
            </a:r>
            <a:endParaRPr lang="fr-FR" sz="4800" dirty="0"/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2590800"/>
            <a:ext cx="7772400" cy="3581400"/>
          </a:xfrm>
        </p:spPr>
        <p:txBody>
          <a:bodyPr/>
          <a:lstStyle/>
          <a:p>
            <a:pPr marL="457200" lvl="1" indent="0">
              <a:buFont typeface="Wingdings" pitchFamily="2" charset="2"/>
              <a:buChar char="Ø"/>
            </a:pPr>
            <a:r>
              <a:rPr lang="fr-BE" dirty="0"/>
              <a:t> </a:t>
            </a:r>
            <a:r>
              <a:rPr lang="fr-BE" dirty="0" smtClean="0"/>
              <a:t>Historique</a:t>
            </a:r>
            <a:endParaRPr lang="fr-BE" dirty="0"/>
          </a:p>
          <a:p>
            <a:pPr marL="457200" lvl="1" inden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 smtClean="0"/>
              <a:t> Ethernet </a:t>
            </a:r>
            <a:r>
              <a:rPr lang="en-US" dirty="0" err="1" smtClean="0"/>
              <a:t>partagé</a:t>
            </a:r>
            <a:endParaRPr lang="en-US" dirty="0" smtClean="0"/>
          </a:p>
          <a:p>
            <a:pPr marL="457200" lvl="1" inden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 smtClean="0"/>
              <a:t> Sous-</a:t>
            </a:r>
            <a:r>
              <a:rPr lang="en-US" dirty="0" err="1" smtClean="0"/>
              <a:t>couche</a:t>
            </a:r>
            <a:r>
              <a:rPr lang="en-US" dirty="0" smtClean="0"/>
              <a:t> MAC</a:t>
            </a:r>
          </a:p>
          <a:p>
            <a:pPr marL="457200" lvl="1" inden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Hauts</a:t>
            </a:r>
            <a:r>
              <a:rPr lang="en-US" dirty="0" smtClean="0"/>
              <a:t> </a:t>
            </a:r>
            <a:r>
              <a:rPr lang="en-US" dirty="0" err="1" smtClean="0"/>
              <a:t>débits</a:t>
            </a:r>
            <a:endParaRPr lang="en-US" dirty="0" smtClean="0"/>
          </a:p>
          <a:p>
            <a:pPr marL="457200" lvl="1" inden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 smtClean="0"/>
              <a:t> Ethernet </a:t>
            </a:r>
            <a:r>
              <a:rPr lang="en-US" dirty="0" err="1" smtClean="0"/>
              <a:t>commuté</a:t>
            </a:r>
            <a:endParaRPr lang="en-US" dirty="0" smtClean="0"/>
          </a:p>
          <a:p>
            <a:pPr marL="457200" lvl="1" inden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 smtClean="0"/>
              <a:t> </a:t>
            </a:r>
            <a:r>
              <a:rPr lang="en-US" dirty="0" err="1" smtClean="0"/>
              <a:t>Différents</a:t>
            </a:r>
            <a:r>
              <a:rPr lang="en-US" dirty="0" smtClean="0"/>
              <a:t> Ethernets</a:t>
            </a:r>
          </a:p>
        </p:txBody>
      </p:sp>
    </p:spTree>
  </p:cSld>
  <p:clrMapOvr>
    <a:masterClrMapping/>
  </p:clrMapOvr>
  <p:transition>
    <p:sndAc>
      <p:stSnd>
        <p:snd r:embed="rId3" name="ZOUM.WAV"/>
      </p:stSnd>
    </p:sndAc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err="1" smtClean="0"/>
              <a:t>Historique</a:t>
            </a:r>
            <a:endParaRPr lang="fr-FR" b="1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08720"/>
            <a:ext cx="8305800" cy="547260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fr-FR" sz="2400" dirty="0" smtClean="0"/>
              <a:t>Origine </a:t>
            </a:r>
            <a:r>
              <a:rPr lang="fr-FR" sz="2400" dirty="0"/>
              <a:t>DIX (Digital, Intel, Xerox)</a:t>
            </a:r>
          </a:p>
          <a:p>
            <a:pPr lvl="1">
              <a:lnSpc>
                <a:spcPct val="90000"/>
              </a:lnSpc>
            </a:pPr>
            <a:r>
              <a:rPr lang="fr-FR" sz="2000" dirty="0" smtClean="0"/>
              <a:t>Ethernet : idée </a:t>
            </a:r>
            <a:r>
              <a:rPr lang="fr-FR" sz="2000" dirty="0"/>
              <a:t>Xerox (PARC) d’après </a:t>
            </a:r>
            <a:r>
              <a:rPr lang="fr-FR" sz="2000" dirty="0" smtClean="0"/>
              <a:t>ALOHA ; </a:t>
            </a:r>
          </a:p>
          <a:p>
            <a:pPr lvl="2">
              <a:lnSpc>
                <a:spcPct val="90000"/>
              </a:lnSpc>
            </a:pPr>
            <a:r>
              <a:rPr lang="fr-FR" sz="1600" dirty="0" smtClean="0"/>
              <a:t>câble coaxial long et épais d’un débit de 3 </a:t>
            </a:r>
            <a:r>
              <a:rPr lang="fr-FR" sz="1600" dirty="0" err="1" smtClean="0"/>
              <a:t>Mbps</a:t>
            </a:r>
            <a:endParaRPr lang="fr-FR" sz="1600" dirty="0"/>
          </a:p>
          <a:p>
            <a:pPr lvl="1">
              <a:lnSpc>
                <a:spcPct val="90000"/>
              </a:lnSpc>
            </a:pPr>
            <a:r>
              <a:rPr lang="fr-FR" sz="2000" dirty="0" smtClean="0"/>
              <a:t>1978 – Norme DIX : 10 </a:t>
            </a:r>
            <a:r>
              <a:rPr lang="fr-FR" sz="2000" dirty="0" err="1" smtClean="0"/>
              <a:t>Mbps</a:t>
            </a:r>
            <a:endParaRPr lang="fr-FR" sz="2000" dirty="0" smtClean="0"/>
          </a:p>
          <a:p>
            <a:pPr lvl="2">
              <a:lnSpc>
                <a:spcPct val="90000"/>
              </a:lnSpc>
            </a:pPr>
            <a:r>
              <a:rPr lang="fr-FR" sz="1800" dirty="0" smtClean="0"/>
              <a:t>3Com commercialise des adaptateurs pour PC</a:t>
            </a:r>
          </a:p>
          <a:p>
            <a:pPr lvl="1">
              <a:lnSpc>
                <a:spcPct val="90000"/>
              </a:lnSpc>
            </a:pPr>
            <a:r>
              <a:rPr lang="fr-FR" sz="2000" dirty="0" smtClean="0"/>
              <a:t>1983 : IEEE 802.3</a:t>
            </a:r>
            <a:endParaRPr lang="fr-FR" sz="2000" dirty="0"/>
          </a:p>
          <a:p>
            <a:pPr>
              <a:lnSpc>
                <a:spcPct val="90000"/>
              </a:lnSpc>
            </a:pPr>
            <a:r>
              <a:rPr lang="fr-FR" sz="2400" dirty="0" smtClean="0"/>
              <a:t>Objectif </a:t>
            </a:r>
            <a:r>
              <a:rPr lang="fr-FR" sz="2400" dirty="0"/>
              <a:t>: partage des </a:t>
            </a:r>
            <a:r>
              <a:rPr lang="fr-FR" sz="2400" dirty="0" smtClean="0"/>
              <a:t>ressources entre PC</a:t>
            </a:r>
            <a:endParaRPr lang="fr-FR" sz="2400" dirty="0"/>
          </a:p>
          <a:p>
            <a:pPr lvl="1">
              <a:lnSpc>
                <a:spcPct val="90000"/>
              </a:lnSpc>
            </a:pPr>
            <a:r>
              <a:rPr lang="fr-FR" sz="2000" dirty="0" smtClean="0">
                <a:ea typeface="+mn-ea"/>
                <a:cs typeface="+mn-cs"/>
              </a:rPr>
              <a:t>Disques durs, imprimantes, fichiers</a:t>
            </a:r>
          </a:p>
          <a:p>
            <a:pPr lvl="1">
              <a:lnSpc>
                <a:spcPct val="90000"/>
              </a:lnSpc>
            </a:pPr>
            <a:r>
              <a:rPr lang="fr-FR" sz="2000" dirty="0" smtClean="0">
                <a:ea typeface="+mn-ea"/>
                <a:cs typeface="+mn-cs"/>
              </a:rPr>
              <a:t>Développement d</a:t>
            </a:r>
            <a:r>
              <a:rPr lang="fr-FR" sz="2000" dirty="0" smtClean="0"/>
              <a:t>’architectures client/serveur</a:t>
            </a:r>
          </a:p>
          <a:p>
            <a:pPr>
              <a:lnSpc>
                <a:spcPct val="90000"/>
              </a:lnSpc>
            </a:pPr>
            <a:r>
              <a:rPr lang="fr-FR" sz="2400" dirty="0" smtClean="0"/>
              <a:t>Actuellement</a:t>
            </a:r>
          </a:p>
          <a:p>
            <a:pPr lvl="1">
              <a:lnSpc>
                <a:spcPct val="90000"/>
              </a:lnSpc>
            </a:pPr>
            <a:r>
              <a:rPr lang="fr-FR" sz="2000" dirty="0" smtClean="0"/>
              <a:t>la norme se décline en d’innombrables versions compatibles</a:t>
            </a:r>
          </a:p>
          <a:p>
            <a:pPr lvl="1">
              <a:lnSpc>
                <a:spcPct val="90000"/>
              </a:lnSpc>
            </a:pPr>
            <a:r>
              <a:rPr lang="fr-FR" sz="2000" dirty="0" smtClean="0"/>
              <a:t>Et envahit tous les marchés : entreprises, maisons / domotique, opérateurs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23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3" name="ZOUM.WAV"/>
      </p:stSnd>
    </p:sndAc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412776"/>
            <a:ext cx="5838961" cy="1790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08720"/>
            <a:ext cx="8305800" cy="5544616"/>
          </a:xfrm>
        </p:spPr>
        <p:txBody>
          <a:bodyPr/>
          <a:lstStyle/>
          <a:p>
            <a:pPr>
              <a:lnSpc>
                <a:spcPct val="80000"/>
              </a:lnSpc>
              <a:buNone/>
            </a:pPr>
            <a:r>
              <a:rPr lang="fr-BE" sz="2800" b="1" dirty="0" smtClean="0"/>
              <a:t>Evolution de la couche </a:t>
            </a:r>
            <a:r>
              <a:rPr lang="fr-BE" sz="2800" b="1" dirty="0"/>
              <a:t>Physique</a:t>
            </a:r>
            <a:endParaRPr lang="fr-FR" b="1" dirty="0" smtClean="0"/>
          </a:p>
          <a:p>
            <a:pPr>
              <a:lnSpc>
                <a:spcPct val="80000"/>
              </a:lnSpc>
            </a:pPr>
            <a:r>
              <a:rPr lang="fr-FR" sz="2400" b="1" dirty="0" err="1" smtClean="0"/>
              <a:t>Thick</a:t>
            </a:r>
            <a:r>
              <a:rPr lang="fr-FR" sz="2400" b="1" dirty="0" smtClean="0"/>
              <a:t> Ethernet</a:t>
            </a:r>
            <a:endParaRPr lang="fr-FR" sz="2400" dirty="0" smtClean="0"/>
          </a:p>
          <a:p>
            <a:pPr lvl="1">
              <a:lnSpc>
                <a:spcPct val="80000"/>
              </a:lnSpc>
              <a:buFont typeface="Times New Roman" panose="02020603050405020304" pitchFamily="18" charset="0"/>
              <a:buChar char="−"/>
            </a:pPr>
            <a:r>
              <a:rPr lang="fr-FR" sz="2000" dirty="0" smtClean="0"/>
              <a:t>Un seul câble</a:t>
            </a:r>
          </a:p>
          <a:p>
            <a:pPr lvl="1">
              <a:lnSpc>
                <a:spcPct val="80000"/>
              </a:lnSpc>
              <a:buFont typeface="Times New Roman" panose="02020603050405020304" pitchFamily="18" charset="0"/>
              <a:buChar char="−"/>
            </a:pPr>
            <a:r>
              <a:rPr lang="fr-FR" sz="2000" dirty="0" smtClean="0"/>
              <a:t>topologie bus</a:t>
            </a:r>
            <a:endParaRPr lang="fr-FR" sz="2000" dirty="0"/>
          </a:p>
          <a:p>
            <a:pPr lvl="1">
              <a:lnSpc>
                <a:spcPct val="80000"/>
              </a:lnSpc>
              <a:buFont typeface="Times New Roman" panose="02020603050405020304" pitchFamily="18" charset="0"/>
              <a:buChar char="−"/>
            </a:pPr>
            <a:r>
              <a:rPr lang="fr-FR" sz="2000" dirty="0" smtClean="0"/>
              <a:t>kit </a:t>
            </a:r>
            <a:r>
              <a:rPr lang="fr-FR" sz="2000" dirty="0"/>
              <a:t>de </a:t>
            </a:r>
            <a:r>
              <a:rPr lang="fr-FR" sz="2000" dirty="0" smtClean="0"/>
              <a:t>connexion</a:t>
            </a:r>
          </a:p>
          <a:p>
            <a:pPr lvl="1">
              <a:lnSpc>
                <a:spcPct val="80000"/>
              </a:lnSpc>
              <a:buFont typeface="Times New Roman" panose="02020603050405020304" pitchFamily="18" charset="0"/>
              <a:buChar char="−"/>
            </a:pPr>
            <a:r>
              <a:rPr lang="fr-FR" sz="2000" dirty="0" smtClean="0"/>
              <a:t>portée </a:t>
            </a:r>
            <a:r>
              <a:rPr lang="fr-FR" sz="2000" dirty="0"/>
              <a:t>500 m</a:t>
            </a:r>
          </a:p>
          <a:p>
            <a:pPr>
              <a:lnSpc>
                <a:spcPct val="80000"/>
              </a:lnSpc>
            </a:pPr>
            <a:r>
              <a:rPr lang="fr-FR" sz="2400" b="1" dirty="0" err="1"/>
              <a:t>Thin</a:t>
            </a:r>
            <a:r>
              <a:rPr lang="fr-FR" sz="2400" b="1" dirty="0"/>
              <a:t> </a:t>
            </a:r>
            <a:r>
              <a:rPr lang="fr-FR" sz="2400" b="1" dirty="0" smtClean="0"/>
              <a:t>Ethernet</a:t>
            </a:r>
            <a:endParaRPr lang="fr-FR" sz="2000" dirty="0" smtClean="0"/>
          </a:p>
          <a:p>
            <a:pPr lvl="1">
              <a:lnSpc>
                <a:spcPct val="80000"/>
              </a:lnSpc>
              <a:buFont typeface="Times New Roman" panose="02020603050405020304" pitchFamily="18" charset="0"/>
              <a:buChar char="−"/>
            </a:pPr>
            <a:r>
              <a:rPr lang="fr-FR" sz="2000" dirty="0"/>
              <a:t>solution économique (matériel courant) </a:t>
            </a:r>
            <a:endParaRPr lang="fr-FR" sz="2000" dirty="0" smtClean="0"/>
          </a:p>
          <a:p>
            <a:pPr lvl="1">
              <a:lnSpc>
                <a:spcPct val="80000"/>
              </a:lnSpc>
              <a:buFont typeface="Times New Roman" panose="02020603050405020304" pitchFamily="18" charset="0"/>
              <a:buChar char="−"/>
            </a:pPr>
            <a:r>
              <a:rPr lang="fr-FR" sz="2000" dirty="0" smtClean="0"/>
              <a:t>fragile à l’utilisation, dépannage ardu</a:t>
            </a:r>
          </a:p>
          <a:p>
            <a:pPr lvl="1">
              <a:lnSpc>
                <a:spcPct val="80000"/>
              </a:lnSpc>
              <a:buFont typeface="Times New Roman" panose="02020603050405020304" pitchFamily="18" charset="0"/>
              <a:buChar char="−"/>
            </a:pPr>
            <a:r>
              <a:rPr lang="fr-FR" sz="2000" dirty="0" smtClean="0"/>
              <a:t>portée </a:t>
            </a:r>
            <a:r>
              <a:rPr lang="fr-FR" sz="2000" dirty="0"/>
              <a:t>limitée (</a:t>
            </a:r>
            <a:r>
              <a:rPr lang="fr-FR" sz="2000" dirty="0" smtClean="0"/>
              <a:t>185 </a:t>
            </a:r>
            <a:r>
              <a:rPr lang="fr-FR" sz="2000" dirty="0"/>
              <a:t>m)</a:t>
            </a:r>
          </a:p>
          <a:p>
            <a:pPr>
              <a:lnSpc>
                <a:spcPct val="80000"/>
              </a:lnSpc>
            </a:pPr>
            <a:r>
              <a:rPr lang="fr-FR" sz="2400" b="1" dirty="0" smtClean="0"/>
              <a:t>Segments et topologie du réseau</a:t>
            </a:r>
          </a:p>
          <a:p>
            <a:pPr lvl="1">
              <a:lnSpc>
                <a:spcPct val="80000"/>
              </a:lnSpc>
            </a:pPr>
            <a:r>
              <a:rPr lang="fr-FR" sz="2000" dirty="0" smtClean="0"/>
              <a:t>Un </a:t>
            </a:r>
            <a:r>
              <a:rPr lang="fr-FR" sz="2000" dirty="0" smtClean="0">
                <a:solidFill>
                  <a:srgbClr val="FF0000"/>
                </a:solidFill>
              </a:rPr>
              <a:t>segment</a:t>
            </a:r>
            <a:r>
              <a:rPr lang="fr-FR" sz="2000" dirty="0" smtClean="0"/>
              <a:t> est un support qui diffuse le signal d’émission sans présence d’amplificateur</a:t>
            </a:r>
          </a:p>
          <a:p>
            <a:pPr lvl="1">
              <a:lnSpc>
                <a:spcPct val="80000"/>
              </a:lnSpc>
            </a:pPr>
            <a:r>
              <a:rPr lang="fr-FR" sz="2000" dirty="0" smtClean="0">
                <a:solidFill>
                  <a:srgbClr val="FF0000"/>
                </a:solidFill>
              </a:rPr>
              <a:t>Répéteur</a:t>
            </a:r>
            <a:r>
              <a:rPr lang="fr-FR" sz="2000" dirty="0" smtClean="0"/>
              <a:t> : un amplificateur permet de propager le signal sur une plus grande distance; même </a:t>
            </a:r>
            <a:r>
              <a:rPr lang="fr-FR" sz="2000" dirty="0" smtClean="0">
                <a:solidFill>
                  <a:srgbClr val="FF0000"/>
                </a:solidFill>
              </a:rPr>
              <a:t>domaine de collision</a:t>
            </a:r>
          </a:p>
          <a:p>
            <a:pPr lvl="1">
              <a:lnSpc>
                <a:spcPct val="80000"/>
              </a:lnSpc>
            </a:pPr>
            <a:r>
              <a:rPr lang="fr-FR" sz="2000" dirty="0" smtClean="0"/>
              <a:t>Le CSMA/CD impose des limites à la taille max du domaine de collision</a:t>
            </a:r>
          </a:p>
          <a:p>
            <a:pPr lvl="2">
              <a:lnSpc>
                <a:spcPct val="80000"/>
              </a:lnSpc>
            </a:pPr>
            <a:r>
              <a:rPr lang="fr-FR" sz="1600" dirty="0" smtClean="0"/>
              <a:t> 4 répéteurs pour 2,5 km au maximum </a:t>
            </a:r>
            <a:endParaRPr lang="fr-FR" sz="1600" dirty="0"/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 smtClean="0"/>
              <a:t>Ethernet </a:t>
            </a:r>
            <a:r>
              <a:rPr lang="nl-BE" b="1" dirty="0" err="1" smtClean="0"/>
              <a:t>partagé</a:t>
            </a:r>
            <a:endParaRPr lang="fr-FR" b="1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24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3" name="ZOUM.WAV"/>
      </p:stSnd>
    </p:sndAc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 b="1" dirty="0"/>
              <a:t>Ethernet </a:t>
            </a:r>
            <a:r>
              <a:rPr lang="nl-BE" b="1" dirty="0" err="1"/>
              <a:t>partagé</a:t>
            </a:r>
            <a:endParaRPr lang="fr-FR" b="1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65448"/>
            <a:ext cx="4498752" cy="5415880"/>
          </a:xfrm>
        </p:spPr>
        <p:txBody>
          <a:bodyPr/>
          <a:lstStyle/>
          <a:p>
            <a:pPr>
              <a:lnSpc>
                <a:spcPct val="80000"/>
              </a:lnSpc>
              <a:buNone/>
            </a:pPr>
            <a:r>
              <a:rPr lang="fr-BE" b="1" dirty="0" smtClean="0"/>
              <a:t>Evolution de la couche Physique</a:t>
            </a:r>
            <a:endParaRPr lang="fr-FR" b="1" dirty="0" smtClean="0"/>
          </a:p>
          <a:p>
            <a:pPr>
              <a:lnSpc>
                <a:spcPct val="80000"/>
              </a:lnSpc>
            </a:pPr>
            <a:r>
              <a:rPr lang="fr-FR" sz="2400" b="1" dirty="0" err="1" smtClean="0"/>
              <a:t>Twisted</a:t>
            </a:r>
            <a:r>
              <a:rPr lang="fr-FR" sz="2400" b="1" dirty="0" smtClean="0"/>
              <a:t> </a:t>
            </a:r>
            <a:r>
              <a:rPr lang="fr-FR" sz="2400" b="1" dirty="0"/>
              <a:t>pair  </a:t>
            </a:r>
            <a:r>
              <a:rPr lang="fr-FR" sz="2400" dirty="0"/>
              <a:t>(paires torsadées)</a:t>
            </a:r>
          </a:p>
          <a:p>
            <a:pPr lvl="1">
              <a:lnSpc>
                <a:spcPct val="80000"/>
              </a:lnSpc>
            </a:pPr>
            <a:r>
              <a:rPr lang="fr-FR" sz="2000" dirty="0"/>
              <a:t>solution économique, matériel téléphonique</a:t>
            </a:r>
          </a:p>
          <a:p>
            <a:pPr lvl="1">
              <a:lnSpc>
                <a:spcPct val="80000"/>
              </a:lnSpc>
            </a:pPr>
            <a:r>
              <a:rPr lang="fr-FR" sz="2000" dirty="0"/>
              <a:t>topologie physique en étoile, logique en bus</a:t>
            </a:r>
          </a:p>
          <a:p>
            <a:pPr lvl="1">
              <a:lnSpc>
                <a:spcPct val="80000"/>
              </a:lnSpc>
            </a:pPr>
            <a:r>
              <a:rPr lang="fr-FR" sz="2000" dirty="0"/>
              <a:t>aspect technique transparent pour l’utilisateur</a:t>
            </a:r>
          </a:p>
          <a:p>
            <a:pPr lvl="1">
              <a:lnSpc>
                <a:spcPct val="80000"/>
              </a:lnSpc>
            </a:pPr>
            <a:r>
              <a:rPr lang="fr-FR" sz="2000" dirty="0"/>
              <a:t>Usage du même CSMA/CD</a:t>
            </a:r>
          </a:p>
          <a:p>
            <a:pPr>
              <a:lnSpc>
                <a:spcPct val="80000"/>
              </a:lnSpc>
            </a:pPr>
            <a:r>
              <a:rPr lang="fr-FR" sz="2400" b="1" dirty="0" smtClean="0"/>
              <a:t>Evolution de l’architecture physique</a:t>
            </a:r>
          </a:p>
          <a:p>
            <a:pPr lvl="1">
              <a:lnSpc>
                <a:spcPct val="80000"/>
              </a:lnSpc>
            </a:pPr>
            <a:r>
              <a:rPr lang="fr-FR" sz="2000" dirty="0" smtClean="0"/>
              <a:t>Hub : répéteur </a:t>
            </a:r>
            <a:r>
              <a:rPr lang="fr-FR" sz="2000" dirty="0" err="1" smtClean="0"/>
              <a:t>multi-port</a:t>
            </a:r>
            <a:endParaRPr lang="fr-FR" sz="2000" dirty="0" smtClean="0"/>
          </a:p>
          <a:p>
            <a:pPr lvl="1">
              <a:lnSpc>
                <a:spcPct val="80000"/>
              </a:lnSpc>
            </a:pPr>
            <a:r>
              <a:rPr lang="fr-FR" sz="2000" dirty="0" smtClean="0"/>
              <a:t>Connecteurs spécifiques RJ-45</a:t>
            </a:r>
          </a:p>
          <a:p>
            <a:pPr lvl="1">
              <a:lnSpc>
                <a:spcPct val="80000"/>
              </a:lnSpc>
            </a:pPr>
            <a:r>
              <a:rPr lang="fr-FR" sz="2000" dirty="0" smtClean="0"/>
              <a:t>Interconnexion des hubs pour agrandir la taille du LAN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25</a:t>
            </a:fld>
            <a:endParaRPr lang="fr-FR" b="1"/>
          </a:p>
        </p:txBody>
      </p:sp>
      <p:pic>
        <p:nvPicPr>
          <p:cNvPr id="7" name="Picture 4" descr="4-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1268760"/>
            <a:ext cx="4248472" cy="2073336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687" t="29758" r="39937" b="17207"/>
          <a:stretch>
            <a:fillRect/>
          </a:stretch>
        </p:blipFill>
        <p:spPr bwMode="auto">
          <a:xfrm>
            <a:off x="5220072" y="3717032"/>
            <a:ext cx="3109912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4137358023"/>
      </p:ext>
    </p:extLst>
  </p:cSld>
  <p:clrMapOvr>
    <a:masterClrMapping/>
  </p:clrMapOvr>
  <p:transition>
    <p:sndAc>
      <p:stSnd>
        <p:snd r:embed="rId3" name="ZOUM.WAV"/>
      </p:stSnd>
    </p:sndAc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Ethernet</a:t>
            </a:r>
            <a:r>
              <a:rPr lang="nl-BE" b="1" dirty="0"/>
              <a:t> </a:t>
            </a:r>
            <a:r>
              <a:rPr lang="nl-BE" b="1" dirty="0" err="1"/>
              <a:t>partagé</a:t>
            </a:r>
            <a:endParaRPr 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560" y="908720"/>
            <a:ext cx="7848872" cy="2088232"/>
          </a:xfrm>
        </p:spPr>
        <p:txBody>
          <a:bodyPr/>
          <a:lstStyle/>
          <a:p>
            <a:pPr marL="514350" indent="-514350">
              <a:buNone/>
            </a:pPr>
            <a:r>
              <a:rPr lang="en-US" b="1" dirty="0" err="1" smtClean="0"/>
              <a:t>Codages</a:t>
            </a:r>
            <a:r>
              <a:rPr lang="en-US" b="1" dirty="0" smtClean="0"/>
              <a:t> de la </a:t>
            </a:r>
            <a:r>
              <a:rPr lang="en-US" b="1" dirty="0" err="1" smtClean="0"/>
              <a:t>couche</a:t>
            </a:r>
            <a:r>
              <a:rPr lang="en-US" b="1" dirty="0" smtClean="0"/>
              <a:t> physique</a:t>
            </a:r>
            <a:endParaRPr lang="en-US" sz="2400" dirty="0" smtClean="0"/>
          </a:p>
          <a:p>
            <a:pPr marL="514350" indent="-514350"/>
            <a:r>
              <a:rPr lang="en-US" sz="2400" dirty="0" err="1" smtClean="0"/>
              <a:t>Codage</a:t>
            </a:r>
            <a:r>
              <a:rPr lang="en-US" sz="2400" dirty="0" smtClean="0"/>
              <a:t> Manchester</a:t>
            </a:r>
          </a:p>
          <a:p>
            <a:pPr marL="514350" indent="-514350"/>
            <a:r>
              <a:rPr lang="en-US" sz="2400" dirty="0" err="1" smtClean="0"/>
              <a:t>Codage</a:t>
            </a:r>
            <a:r>
              <a:rPr lang="en-US" sz="2400" dirty="0" smtClean="0"/>
              <a:t> </a:t>
            </a:r>
            <a:r>
              <a:rPr lang="en-US" sz="2400" dirty="0"/>
              <a:t>Manchester </a:t>
            </a:r>
            <a:r>
              <a:rPr lang="en-US" sz="2400" dirty="0" err="1" smtClean="0"/>
              <a:t>différentiel</a:t>
            </a:r>
            <a:endParaRPr lang="en-US" sz="2400" dirty="0"/>
          </a:p>
        </p:txBody>
      </p:sp>
      <p:pic>
        <p:nvPicPr>
          <p:cNvPr id="25604" name="Picture 4" descr="4-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3133749"/>
            <a:ext cx="7827963" cy="3103563"/>
          </a:xfrm>
          <a:prstGeom prst="rect">
            <a:avLst/>
          </a:prstGeom>
          <a:noFill/>
        </p:spPr>
      </p:pic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26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2" name="ZOUM.WAV"/>
      </p:stSnd>
    </p:sndAc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Sous-</a:t>
            </a:r>
            <a:r>
              <a:rPr lang="en-US" dirty="0" err="1"/>
              <a:t>couche</a:t>
            </a:r>
            <a:r>
              <a:rPr lang="en-US" dirty="0"/>
              <a:t> </a:t>
            </a:r>
            <a:r>
              <a:rPr lang="en-US" dirty="0" smtClean="0"/>
              <a:t>MAC</a:t>
            </a:r>
            <a:endParaRPr lang="en-US" dirty="0"/>
          </a:p>
        </p:txBody>
      </p:sp>
      <p:sp>
        <p:nvSpPr>
          <p:cNvPr id="10915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914400"/>
            <a:ext cx="7696200" cy="17526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 err="1" smtClean="0">
                <a:solidFill>
                  <a:schemeClr val="accent2"/>
                </a:solidFill>
              </a:rPr>
              <a:t>Couche</a:t>
            </a:r>
            <a:r>
              <a:rPr lang="en-US" sz="2800" dirty="0" smtClean="0">
                <a:solidFill>
                  <a:schemeClr val="accent2"/>
                </a:solidFill>
              </a:rPr>
              <a:t> liaison et </a:t>
            </a:r>
            <a:r>
              <a:rPr lang="en-US" sz="2800" dirty="0" err="1" smtClean="0">
                <a:solidFill>
                  <a:schemeClr val="accent2"/>
                </a:solidFill>
              </a:rPr>
              <a:t>protocole</a:t>
            </a:r>
            <a:r>
              <a:rPr lang="en-US" sz="2800" dirty="0" smtClean="0">
                <a:solidFill>
                  <a:schemeClr val="accent2"/>
                </a:solidFill>
              </a:rPr>
              <a:t> MAC</a:t>
            </a:r>
            <a:endParaRPr lang="en-US" sz="2800" dirty="0">
              <a:solidFill>
                <a:schemeClr val="accent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</a:rPr>
              <a:t>(a)</a:t>
            </a:r>
            <a:r>
              <a:rPr lang="en-US" sz="2400" dirty="0"/>
              <a:t> </a:t>
            </a:r>
            <a:r>
              <a:rPr lang="en-US" sz="2400" dirty="0" err="1"/>
              <a:t>Sous-couche</a:t>
            </a:r>
            <a:r>
              <a:rPr lang="en-US" sz="2400" dirty="0"/>
              <a:t> LLC et </a:t>
            </a:r>
            <a:r>
              <a:rPr lang="en-US" sz="2400" dirty="0" err="1"/>
              <a:t>sous-couche</a:t>
            </a:r>
            <a:r>
              <a:rPr lang="en-US" sz="2400" dirty="0"/>
              <a:t> MAC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solidFill>
                  <a:schemeClr val="accent2"/>
                </a:solidFill>
              </a:rPr>
              <a:t>(b)</a:t>
            </a:r>
            <a:r>
              <a:rPr lang="en-US" sz="2400" dirty="0"/>
              <a:t> Encapsulation de </a:t>
            </a:r>
            <a:r>
              <a:rPr lang="en-US" sz="2400" dirty="0" err="1" smtClean="0"/>
              <a:t>protocole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pic>
        <p:nvPicPr>
          <p:cNvPr id="1091588" name="Picture 4" descr="4-2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3178556"/>
            <a:ext cx="7010400" cy="2626708"/>
          </a:xfrm>
          <a:prstGeom prst="rect">
            <a:avLst/>
          </a:prstGeom>
          <a:noFill/>
        </p:spPr>
      </p:pic>
      <p:sp>
        <p:nvSpPr>
          <p:cNvPr id="10" name="Espace réservé de la date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27</a:t>
            </a:fld>
            <a:endParaRPr lang="fr-FR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Trame</a:t>
            </a:r>
            <a:r>
              <a:rPr lang="en-US" dirty="0"/>
              <a:t> </a:t>
            </a:r>
            <a:r>
              <a:rPr lang="en-US" dirty="0" smtClean="0"/>
              <a:t>MAC</a:t>
            </a:r>
            <a:endParaRPr lang="fr-BE" dirty="0"/>
          </a:p>
        </p:txBody>
      </p:sp>
      <p:pic>
        <p:nvPicPr>
          <p:cNvPr id="7" name="Picture 5" descr="4-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4532149"/>
            <a:ext cx="7010400" cy="1705163"/>
          </a:xfrm>
          <a:prstGeom prst="rect">
            <a:avLst/>
          </a:prstGeom>
          <a:noFill/>
        </p:spPr>
      </p:pic>
      <p:sp>
        <p:nvSpPr>
          <p:cNvPr id="8" name="Rectangle 3"/>
          <p:cNvSpPr txBox="1">
            <a:spLocks noGrp="1" noChangeArrowheads="1"/>
          </p:cNvSpPr>
          <p:nvPr>
            <p:ph idx="1"/>
          </p:nvPr>
        </p:nvSpPr>
        <p:spPr bwMode="auto">
          <a:xfrm>
            <a:off x="381000" y="908720"/>
            <a:ext cx="8305800" cy="284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Formats de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trame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(a) Format DIX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  <a:tabLst/>
              <a:defRPr/>
            </a:pPr>
            <a:r>
              <a:rPr lang="en-US" sz="2400" dirty="0" smtClean="0"/>
              <a:t>(b) Format IEEE 802.3</a:t>
            </a:r>
          </a:p>
          <a:p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Adressage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MAC</a:t>
            </a:r>
          </a:p>
          <a:p>
            <a:pPr lvl="1"/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48 bits (6 bytes)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Espace réservé de la date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28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2" name="ZOUM.WAV"/>
      </p:stSnd>
    </p:sndAc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99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Trame</a:t>
            </a:r>
            <a:r>
              <a:rPr lang="en-US" sz="4000" dirty="0"/>
              <a:t> </a:t>
            </a:r>
            <a:r>
              <a:rPr lang="en-US" sz="4000" dirty="0" smtClean="0"/>
              <a:t>MAC</a:t>
            </a:r>
            <a:endParaRPr lang="fr-FR" sz="4000" dirty="0">
              <a:solidFill>
                <a:schemeClr val="accent1"/>
              </a:solidFill>
            </a:endParaRPr>
          </a:p>
        </p:txBody>
      </p:sp>
      <p:sp>
        <p:nvSpPr>
          <p:cNvPr id="999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001000" cy="2895600"/>
          </a:xfrm>
        </p:spPr>
        <p:txBody>
          <a:bodyPr/>
          <a:lstStyle/>
          <a:p>
            <a:pPr>
              <a:buFontTx/>
              <a:buNone/>
            </a:pPr>
            <a:r>
              <a:rPr lang="fr-BE" dirty="0" smtClean="0">
                <a:solidFill>
                  <a:schemeClr val="accent1"/>
                </a:solidFill>
              </a:rPr>
              <a:t>Adressage MAC Ethernet</a:t>
            </a:r>
            <a:endParaRPr lang="fr-BE" dirty="0">
              <a:solidFill>
                <a:schemeClr val="accent1"/>
              </a:solidFill>
            </a:endParaRPr>
          </a:p>
          <a:p>
            <a:r>
              <a:rPr lang="fr-BE" sz="2800" dirty="0"/>
              <a:t>Une adresse </a:t>
            </a:r>
            <a:r>
              <a:rPr lang="fr-BE" sz="2800" dirty="0" smtClean="0"/>
              <a:t>MAC peut </a:t>
            </a:r>
            <a:r>
              <a:rPr lang="fr-BE" sz="2800" dirty="0"/>
              <a:t>identifier</a:t>
            </a:r>
          </a:p>
          <a:p>
            <a:pPr marL="819150" lvl="1"/>
            <a:r>
              <a:rPr lang="fr-BE" sz="2400" dirty="0"/>
              <a:t>une machine unique : adresse unicast</a:t>
            </a:r>
          </a:p>
          <a:p>
            <a:pPr marL="819150" lvl="1"/>
            <a:r>
              <a:rPr lang="fr-BE" sz="2400" dirty="0"/>
              <a:t>Plusieurs machines : adresse multicast</a:t>
            </a:r>
          </a:p>
          <a:p>
            <a:pPr marL="819150" lvl="1"/>
            <a:r>
              <a:rPr lang="fr-BE" sz="2400" dirty="0"/>
              <a:t>Toutes les machines : adresse </a:t>
            </a:r>
            <a:r>
              <a:rPr lang="fr-BE" sz="2400" dirty="0" err="1"/>
              <a:t>broadcast</a:t>
            </a:r>
            <a:r>
              <a:rPr lang="fr-BE" sz="2400" dirty="0"/>
              <a:t> </a:t>
            </a:r>
            <a:br>
              <a:rPr lang="fr-BE" sz="2400" dirty="0"/>
            </a:br>
            <a:r>
              <a:rPr lang="fr-BE" sz="2400" dirty="0"/>
              <a:t>(ex. en Ethernet : </a:t>
            </a:r>
            <a:r>
              <a:rPr lang="fr-BE" sz="1600" dirty="0"/>
              <a:t>FF:FF:FF: FF:FF:FF)</a:t>
            </a:r>
          </a:p>
        </p:txBody>
      </p:sp>
      <p:pic>
        <p:nvPicPr>
          <p:cNvPr id="9994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3892550"/>
            <a:ext cx="7543800" cy="1822450"/>
          </a:xfrm>
          <a:prstGeom prst="rect">
            <a:avLst/>
          </a:prstGeom>
          <a:noFill/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29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3" name="ZOU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9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9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9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9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9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9427" grpId="0" build="p" bldLvl="2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685800"/>
            <a:ext cx="7772400" cy="2514600"/>
          </a:xfrm>
        </p:spPr>
        <p:txBody>
          <a:bodyPr/>
          <a:lstStyle/>
          <a:p>
            <a:pPr>
              <a:defRPr/>
            </a:pPr>
            <a:r>
              <a:rPr lang="fr-BE" dirty="0"/>
              <a:t>Modèles et Protocoles de </a:t>
            </a:r>
            <a:r>
              <a:rPr lang="fr-BE" dirty="0" smtClean="0"/>
              <a:t>Réseaux - MPR</a:t>
            </a:r>
            <a:endParaRPr lang="fr-FR" sz="3600" dirty="0"/>
          </a:p>
        </p:txBody>
      </p:sp>
      <p:sp>
        <p:nvSpPr>
          <p:cNvPr id="528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352800"/>
            <a:ext cx="6400800" cy="2971800"/>
          </a:xfrm>
        </p:spPr>
        <p:txBody>
          <a:bodyPr/>
          <a:lstStyle/>
          <a:p>
            <a:pPr algn="ctr">
              <a:buFont typeface="Wingdings" pitchFamily="2" charset="2"/>
              <a:buNone/>
              <a:defRPr/>
            </a:pPr>
            <a:r>
              <a:rPr lang="fr-FR" sz="2400" dirty="0" smtClean="0"/>
              <a:t>Rappels - Synthèse </a:t>
            </a:r>
            <a:r>
              <a:rPr lang="fr-FR" sz="2400" dirty="0" smtClean="0"/>
              <a:t>de :</a:t>
            </a:r>
          </a:p>
          <a:p>
            <a:pPr>
              <a:buFontTx/>
              <a:buChar char="-"/>
              <a:defRPr/>
            </a:pPr>
            <a:r>
              <a:rPr lang="fr-FR" sz="2400" dirty="0" smtClean="0"/>
              <a:t> Couche physique</a:t>
            </a:r>
          </a:p>
          <a:p>
            <a:pPr>
              <a:buFontTx/>
              <a:buChar char="-"/>
              <a:defRPr/>
            </a:pPr>
            <a:r>
              <a:rPr lang="fr-FR" sz="2400" dirty="0" smtClean="0"/>
              <a:t> Couche Liaison</a:t>
            </a:r>
          </a:p>
          <a:p>
            <a:pPr>
              <a:buFontTx/>
              <a:buChar char="-"/>
              <a:defRPr/>
            </a:pPr>
            <a:r>
              <a:rPr lang="fr-FR" sz="2400" dirty="0" smtClean="0"/>
              <a:t> Sous-couche MAC</a:t>
            </a:r>
            <a:endParaRPr lang="fr-FR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8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8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8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8386" grpId="0" autoUpdateAnimBg="0"/>
      <p:bldP spid="528387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1123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err="1"/>
              <a:t>Trame</a:t>
            </a:r>
            <a:r>
              <a:rPr lang="en-US" sz="4000" dirty="0"/>
              <a:t> </a:t>
            </a:r>
            <a:r>
              <a:rPr lang="en-US" sz="4000" dirty="0" smtClean="0"/>
              <a:t>MAC</a:t>
            </a:r>
            <a:endParaRPr lang="fr-FR" sz="4000" dirty="0">
              <a:solidFill>
                <a:schemeClr val="accent1"/>
              </a:solidFill>
            </a:endParaRPr>
          </a:p>
        </p:txBody>
      </p:sp>
      <p:sp>
        <p:nvSpPr>
          <p:cNvPr id="1123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229600" cy="3666728"/>
          </a:xfrm>
        </p:spPr>
        <p:txBody>
          <a:bodyPr/>
          <a:lstStyle/>
          <a:p>
            <a:r>
              <a:rPr lang="fr-BE" sz="2800" dirty="0" smtClean="0"/>
              <a:t>Adressage </a:t>
            </a:r>
            <a:r>
              <a:rPr lang="fr-BE" sz="2800" dirty="0"/>
              <a:t>à plat ou absolu</a:t>
            </a:r>
          </a:p>
          <a:p>
            <a:pPr marL="819150" lvl="1"/>
            <a:r>
              <a:rPr lang="fr-BE" sz="2400" dirty="0"/>
              <a:t>Numéro unique identifiant le point d’accès à un support partagé (figure sur la carte réseau du terminal)</a:t>
            </a:r>
          </a:p>
          <a:p>
            <a:pPr marL="819150" lvl="1"/>
            <a:r>
              <a:rPr lang="fr-BE" sz="2400" dirty="0"/>
              <a:t>La structure ne permet pas de localiser géographiquement le point d’attachement au réseau mais</a:t>
            </a:r>
          </a:p>
          <a:p>
            <a:pPr lvl="2"/>
            <a:r>
              <a:rPr lang="fr-BE" sz="2000" dirty="0"/>
              <a:t>Garantit l’unicité de l’adresse</a:t>
            </a:r>
          </a:p>
          <a:p>
            <a:pPr lvl="2"/>
            <a:r>
              <a:rPr lang="fr-BE" sz="2000" dirty="0"/>
              <a:t> C</a:t>
            </a:r>
            <a:r>
              <a:rPr lang="fr-BE" sz="2000" dirty="0">
                <a:sym typeface="Wingdings" pitchFamily="2" charset="2"/>
              </a:rPr>
              <a:t>onvient à un réseau basé sur un canal à </a:t>
            </a:r>
            <a:r>
              <a:rPr lang="fr-BE" sz="2000" dirty="0" smtClean="0">
                <a:sym typeface="Wingdings" pitchFamily="2" charset="2"/>
              </a:rPr>
              <a:t>diffusion</a:t>
            </a:r>
          </a:p>
          <a:p>
            <a:pPr lvl="1"/>
            <a:r>
              <a:rPr lang="fr-BE" sz="2400" dirty="0" smtClean="0">
                <a:sym typeface="Wingdings" pitchFamily="2" charset="2"/>
              </a:rPr>
              <a:t>Bit  I/G : unicast ou multicast</a:t>
            </a:r>
          </a:p>
          <a:p>
            <a:pPr lvl="1"/>
            <a:r>
              <a:rPr lang="fr-BE" sz="2400" dirty="0" smtClean="0">
                <a:sym typeface="Wingdings" pitchFamily="2" charset="2"/>
              </a:rPr>
              <a:t>Bit U/L : universel ou local</a:t>
            </a:r>
            <a:endParaRPr lang="fr-BE" sz="2400" dirty="0"/>
          </a:p>
        </p:txBody>
      </p:sp>
      <p:pic>
        <p:nvPicPr>
          <p:cNvPr id="11233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4633664"/>
            <a:ext cx="8483046" cy="1747664"/>
          </a:xfrm>
          <a:prstGeom prst="rect">
            <a:avLst/>
          </a:prstGeom>
          <a:noFill/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30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3" name="ZOU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3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3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3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3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3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3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3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3331" grpId="0" build="p" bldLvl="2" autoUpdateAnimBg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couche</a:t>
            </a:r>
            <a:r>
              <a:rPr lang="en-US" dirty="0" smtClean="0"/>
              <a:t> MAC</a:t>
            </a:r>
            <a:endParaRPr lang="en-US" dirty="0"/>
          </a:p>
        </p:txBody>
      </p:sp>
      <p:pic>
        <p:nvPicPr>
          <p:cNvPr id="27653" name="Picture 5" descr="4-0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9975" y="2920206"/>
            <a:ext cx="7227888" cy="2813050"/>
          </a:xfrm>
          <a:prstGeom prst="rect">
            <a:avLst/>
          </a:prstGeom>
          <a:noFill/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67544" y="908720"/>
            <a:ext cx="813690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Longueur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trame</a:t>
            </a: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et CSMA/CD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Longueur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max et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longueur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min</a:t>
            </a: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Algorithme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stochastique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d’attente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exponentiel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par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calcul</a:t>
            </a: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binaire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31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2" name="ZOUM.WAV"/>
      </p:stSnd>
    </p:sndAc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Sous-</a:t>
            </a:r>
            <a:r>
              <a:rPr lang="en-US" dirty="0" err="1" smtClean="0"/>
              <a:t>couche</a:t>
            </a:r>
            <a:r>
              <a:rPr lang="en-US" dirty="0" smtClean="0"/>
              <a:t> MAC</a:t>
            </a: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908720"/>
            <a:ext cx="8136904" cy="1440160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smtClean="0"/>
              <a:t> Performances de </a:t>
            </a:r>
            <a:r>
              <a:rPr lang="en-US" dirty="0" err="1" smtClean="0"/>
              <a:t>l’Ethernet</a:t>
            </a:r>
            <a:endParaRPr lang="en-US" dirty="0" smtClean="0"/>
          </a:p>
          <a:p>
            <a:pPr algn="ctr"/>
            <a:r>
              <a:rPr lang="en-US" sz="2400" dirty="0" err="1" smtClean="0"/>
              <a:t>Efficacité</a:t>
            </a:r>
            <a:r>
              <a:rPr lang="en-US" sz="2400" dirty="0" smtClean="0"/>
              <a:t> de </a:t>
            </a:r>
            <a:r>
              <a:rPr lang="en-US" sz="2400" dirty="0" err="1" smtClean="0"/>
              <a:t>l’Ethernet</a:t>
            </a:r>
            <a:r>
              <a:rPr lang="en-US" sz="2400" dirty="0" smtClean="0"/>
              <a:t> à </a:t>
            </a:r>
            <a:r>
              <a:rPr lang="en-US" sz="2400" dirty="0"/>
              <a:t>10 Mbps </a:t>
            </a:r>
            <a:r>
              <a:rPr lang="en-US" sz="2400" dirty="0" smtClean="0"/>
              <a:t>avec des slots de contention de 512-bit (5,2 </a:t>
            </a:r>
            <a:r>
              <a:rPr lang="en-US" sz="2400" dirty="0" err="1" smtClean="0">
                <a:latin typeface="Symbol" panose="05050102010706020507" pitchFamily="18" charset="2"/>
              </a:rPr>
              <a:t>m</a:t>
            </a:r>
            <a:r>
              <a:rPr lang="en-US" sz="2400" dirty="0" err="1" smtClean="0"/>
              <a:t>s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pic>
        <p:nvPicPr>
          <p:cNvPr id="2867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6888" y="2276872"/>
            <a:ext cx="5381625" cy="398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32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2" name="ZOUM.WAV"/>
      </p:stSnd>
    </p:sndAc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914400"/>
            <a:ext cx="7772400" cy="1676400"/>
          </a:xfrm>
        </p:spPr>
        <p:txBody>
          <a:bodyPr anchor="ctr" anchorCtr="1"/>
          <a:lstStyle/>
          <a:p>
            <a:pPr algn="l"/>
            <a:r>
              <a:rPr lang="fr-BE" sz="4800" dirty="0" smtClean="0"/>
              <a:t>Commutation LAN</a:t>
            </a:r>
            <a:endParaRPr lang="fr-FR" sz="4800" dirty="0"/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2590800"/>
            <a:ext cx="7772400" cy="3581400"/>
          </a:xfrm>
        </p:spPr>
        <p:txBody>
          <a:bodyPr/>
          <a:lstStyle/>
          <a:p>
            <a:pPr marL="457200" lvl="1" indent="0">
              <a:buFont typeface="Wingdings" pitchFamily="2" charset="2"/>
              <a:buChar char="Ø"/>
            </a:pPr>
            <a:r>
              <a:rPr lang="fr-BE" dirty="0"/>
              <a:t> </a:t>
            </a:r>
            <a:r>
              <a:rPr lang="fr-BE" dirty="0" smtClean="0"/>
              <a:t>Evolution vers le réseau d’entreprise intégré</a:t>
            </a:r>
            <a:endParaRPr lang="fr-BE" dirty="0"/>
          </a:p>
          <a:p>
            <a:pPr marL="457200" lvl="1" indent="0">
              <a:lnSpc>
                <a:spcPct val="90000"/>
              </a:lnSpc>
              <a:buFont typeface="Wingdings" pitchFamily="2" charset="2"/>
              <a:buChar char="Ø"/>
            </a:pPr>
            <a:r>
              <a:rPr lang="en-US" dirty="0" smtClean="0"/>
              <a:t> Commutation en </a:t>
            </a:r>
            <a:r>
              <a:rPr lang="en-US" dirty="0" err="1" smtClean="0"/>
              <a:t>couche</a:t>
            </a:r>
            <a:r>
              <a:rPr lang="en-US" dirty="0" smtClean="0"/>
              <a:t> Liaison : </a:t>
            </a:r>
            <a:r>
              <a:rPr lang="en-US" dirty="0" err="1" smtClean="0"/>
              <a:t>Ponts</a:t>
            </a:r>
            <a:r>
              <a:rPr lang="en-US" dirty="0" smtClean="0"/>
              <a:t> et </a:t>
            </a:r>
            <a:r>
              <a:rPr lang="en-US" dirty="0" err="1" smtClean="0"/>
              <a:t>commutateurs</a:t>
            </a:r>
            <a:endParaRPr lang="en-US" dirty="0" smtClean="0"/>
          </a:p>
        </p:txBody>
      </p:sp>
    </p:spTree>
  </p:cSld>
  <p:clrMapOvr>
    <a:masterClrMapping/>
  </p:clrMapOvr>
  <p:transition>
    <p:sndAc>
      <p:stSnd>
        <p:snd r:embed="rId3" name="ZOUM.WAV"/>
      </p:stSnd>
    </p:sndAc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Commutation LAN</a:t>
            </a:r>
          </a:p>
        </p:txBody>
      </p:sp>
      <p:sp>
        <p:nvSpPr>
          <p:cNvPr id="1111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305800" cy="54864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dirty="0" err="1">
                <a:solidFill>
                  <a:srgbClr val="FF9900"/>
                </a:solidFill>
              </a:rPr>
              <a:t>Années</a:t>
            </a:r>
            <a:r>
              <a:rPr lang="en-US" dirty="0">
                <a:solidFill>
                  <a:srgbClr val="FF9900"/>
                </a:solidFill>
              </a:rPr>
              <a:t> ’90 </a:t>
            </a:r>
            <a:r>
              <a:rPr lang="en-US" dirty="0">
                <a:solidFill>
                  <a:srgbClr val="FF9900"/>
                </a:solidFill>
                <a:sym typeface="Wingdings" pitchFamily="2" charset="2"/>
              </a:rPr>
              <a:t> </a:t>
            </a:r>
            <a:r>
              <a:rPr lang="en-US" dirty="0" err="1">
                <a:solidFill>
                  <a:srgbClr val="FF9900"/>
                </a:solidFill>
              </a:rPr>
              <a:t>Succès</a:t>
            </a:r>
            <a:r>
              <a:rPr lang="en-US" dirty="0">
                <a:solidFill>
                  <a:srgbClr val="FF9900"/>
                </a:solidFill>
              </a:rPr>
              <a:t> des LAN </a:t>
            </a:r>
            <a:r>
              <a:rPr lang="en-US" dirty="0" err="1">
                <a:solidFill>
                  <a:srgbClr val="FF9900"/>
                </a:solidFill>
              </a:rPr>
              <a:t>en</a:t>
            </a:r>
            <a:r>
              <a:rPr lang="en-US" dirty="0">
                <a:solidFill>
                  <a:srgbClr val="FF9900"/>
                </a:solidFill>
              </a:rPr>
              <a:t> </a:t>
            </a:r>
            <a:r>
              <a:rPr lang="en-US" dirty="0" err="1">
                <a:solidFill>
                  <a:srgbClr val="FF9900"/>
                </a:solidFill>
              </a:rPr>
              <a:t>entreprise</a:t>
            </a:r>
            <a:endParaRPr lang="en-US" dirty="0">
              <a:solidFill>
                <a:srgbClr val="FF9900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dirty="0">
                <a:solidFill>
                  <a:srgbClr val="FF9900"/>
                </a:solidFill>
              </a:rPr>
              <a:t>Formation d’un </a:t>
            </a:r>
            <a:r>
              <a:rPr lang="en-US" dirty="0" err="1">
                <a:solidFill>
                  <a:srgbClr val="FF9900"/>
                </a:solidFill>
              </a:rPr>
              <a:t>réseau</a:t>
            </a:r>
            <a:r>
              <a:rPr lang="en-US" dirty="0">
                <a:solidFill>
                  <a:srgbClr val="FF9900"/>
                </a:solidFill>
              </a:rPr>
              <a:t> </a:t>
            </a:r>
            <a:r>
              <a:rPr lang="en-US" dirty="0" err="1">
                <a:solidFill>
                  <a:srgbClr val="FF9900"/>
                </a:solidFill>
              </a:rPr>
              <a:t>d’entreprise</a:t>
            </a:r>
            <a:r>
              <a:rPr lang="en-US" dirty="0">
                <a:solidFill>
                  <a:srgbClr val="FF9900"/>
                </a:solidFill>
              </a:rPr>
              <a:t> </a:t>
            </a:r>
            <a:r>
              <a:rPr lang="en-US" dirty="0" err="1">
                <a:solidFill>
                  <a:srgbClr val="FF9900"/>
                </a:solidFill>
              </a:rPr>
              <a:t>intégré</a:t>
            </a:r>
            <a:endParaRPr lang="en-US" dirty="0">
              <a:solidFill>
                <a:srgbClr val="FF99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800" dirty="0"/>
              <a:t>Augmentation </a:t>
            </a:r>
            <a:r>
              <a:rPr lang="en-US" sz="2800" dirty="0" err="1"/>
              <a:t>rapide</a:t>
            </a:r>
            <a:r>
              <a:rPr lang="en-US" sz="2800" dirty="0"/>
              <a:t> du </a:t>
            </a:r>
            <a:r>
              <a:rPr lang="en-US" sz="2800" dirty="0" err="1"/>
              <a:t>nombre</a:t>
            </a:r>
            <a:r>
              <a:rPr lang="en-US" sz="2800" dirty="0"/>
              <a:t> de </a:t>
            </a:r>
            <a:r>
              <a:rPr lang="en-US" sz="2800" dirty="0" err="1" smtClean="0"/>
              <a:t>terminaux</a:t>
            </a:r>
            <a:r>
              <a:rPr lang="en-US" sz="2800" dirty="0" smtClean="0"/>
              <a:t> </a:t>
            </a:r>
            <a:r>
              <a:rPr lang="en-US" sz="2800" dirty="0" err="1" smtClean="0"/>
              <a:t>informatiques</a:t>
            </a:r>
            <a:r>
              <a:rPr lang="en-US" sz="2800" dirty="0" smtClean="0"/>
              <a:t> </a:t>
            </a:r>
            <a:r>
              <a:rPr lang="en-US" sz="2800" dirty="0"/>
              <a:t>(LAN de PC)</a:t>
            </a:r>
          </a:p>
          <a:p>
            <a:pPr lvl="1">
              <a:lnSpc>
                <a:spcPct val="90000"/>
              </a:lnSpc>
            </a:pPr>
            <a:r>
              <a:rPr lang="en-US" sz="2400" dirty="0" err="1"/>
              <a:t>Besoin</a:t>
            </a:r>
            <a:r>
              <a:rPr lang="en-US" sz="2400" dirty="0"/>
              <a:t> </a:t>
            </a:r>
            <a:r>
              <a:rPr lang="en-US" sz="2400" dirty="0" err="1"/>
              <a:t>d’étendre</a:t>
            </a:r>
            <a:r>
              <a:rPr lang="en-US" sz="2400" dirty="0"/>
              <a:t> les LAN </a:t>
            </a:r>
            <a:r>
              <a:rPr lang="en-US" sz="2400" dirty="0">
                <a:sym typeface="Wingdings" pitchFamily="2" charset="2"/>
              </a:rPr>
              <a:t> </a:t>
            </a:r>
            <a:r>
              <a:rPr lang="en-US" sz="2400" dirty="0" err="1">
                <a:sym typeface="Wingdings" pitchFamily="2" charset="2"/>
              </a:rPr>
              <a:t>répéteurs</a:t>
            </a:r>
            <a:r>
              <a:rPr lang="en-US" sz="2400" dirty="0">
                <a:sym typeface="Wingdings" pitchFamily="2" charset="2"/>
              </a:rPr>
              <a:t> et </a:t>
            </a:r>
            <a:r>
              <a:rPr lang="en-US" sz="2400" dirty="0" err="1">
                <a:sym typeface="Wingdings" pitchFamily="2" charset="2"/>
              </a:rPr>
              <a:t>concentrateurs</a:t>
            </a:r>
            <a:r>
              <a:rPr lang="en-US" sz="2400" dirty="0">
                <a:sym typeface="Wingdings" pitchFamily="2" charset="2"/>
              </a:rPr>
              <a:t> (hubs)</a:t>
            </a:r>
          </a:p>
          <a:p>
            <a:pPr lvl="1">
              <a:lnSpc>
                <a:spcPct val="90000"/>
              </a:lnSpc>
            </a:pPr>
            <a:r>
              <a:rPr lang="en-US" sz="2400" dirty="0" err="1">
                <a:sym typeface="Wingdings" pitchFamily="2" charset="2"/>
              </a:rPr>
              <a:t>Besoin</a:t>
            </a:r>
            <a:r>
              <a:rPr lang="en-US" sz="2400" dirty="0">
                <a:sym typeface="Wingdings" pitchFamily="2" charset="2"/>
              </a:rPr>
              <a:t> </a:t>
            </a:r>
            <a:r>
              <a:rPr lang="en-US" sz="2400" dirty="0" err="1">
                <a:sym typeface="Wingdings" pitchFamily="2" charset="2"/>
              </a:rPr>
              <a:t>d’interconnexion</a:t>
            </a:r>
            <a:r>
              <a:rPr lang="en-US" sz="2400" dirty="0">
                <a:sym typeface="Wingdings" pitchFamily="2" charset="2"/>
              </a:rPr>
              <a:t> des </a:t>
            </a:r>
            <a:r>
              <a:rPr lang="en-US" sz="2400" dirty="0" err="1">
                <a:sym typeface="Wingdings" pitchFamily="2" charset="2"/>
              </a:rPr>
              <a:t>différents</a:t>
            </a:r>
            <a:r>
              <a:rPr lang="en-US" sz="2400" dirty="0">
                <a:sym typeface="Wingdings" pitchFamily="2" charset="2"/>
              </a:rPr>
              <a:t> LAN </a:t>
            </a:r>
            <a:r>
              <a:rPr lang="en-US" sz="2400" dirty="0" err="1">
                <a:sym typeface="Wingdings" pitchFamily="2" charset="2"/>
              </a:rPr>
              <a:t>informatiques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 smtClean="0"/>
              <a:t>Augmentation des performances des micro </a:t>
            </a:r>
            <a:r>
              <a:rPr lang="en-US" sz="2800" dirty="0" err="1" smtClean="0"/>
              <a:t>ordinateurs</a:t>
            </a:r>
            <a:endParaRPr lang="en-US" sz="2800" dirty="0" smtClean="0"/>
          </a:p>
          <a:p>
            <a:pPr>
              <a:lnSpc>
                <a:spcPct val="90000"/>
              </a:lnSpc>
            </a:pPr>
            <a:r>
              <a:rPr lang="en-US" sz="2800" dirty="0" err="1" smtClean="0"/>
              <a:t>Interconnexion</a:t>
            </a:r>
            <a:r>
              <a:rPr lang="en-US" sz="2800" dirty="0" smtClean="0"/>
              <a:t> de </a:t>
            </a:r>
            <a:r>
              <a:rPr lang="en-US" sz="2800" dirty="0" err="1" smtClean="0"/>
              <a:t>tous</a:t>
            </a:r>
            <a:r>
              <a:rPr lang="en-US" sz="2800" dirty="0" smtClean="0"/>
              <a:t> les </a:t>
            </a:r>
            <a:r>
              <a:rPr lang="en-US" sz="2800" dirty="0" err="1" smtClean="0"/>
              <a:t>ordinateurs</a:t>
            </a:r>
            <a:r>
              <a:rPr lang="en-US" sz="2800" dirty="0" smtClean="0"/>
              <a:t> : mini et main frame</a:t>
            </a:r>
          </a:p>
          <a:p>
            <a:pPr marL="0" indent="0" algn="ctr">
              <a:lnSpc>
                <a:spcPct val="90000"/>
              </a:lnSpc>
              <a:buNone/>
            </a:pPr>
            <a:r>
              <a:rPr lang="en-US" dirty="0" smtClean="0">
                <a:solidFill>
                  <a:srgbClr val="C00000"/>
                </a:solidFill>
              </a:rPr>
              <a:t>Saturation </a:t>
            </a:r>
            <a:r>
              <a:rPr lang="en-US" dirty="0" err="1">
                <a:solidFill>
                  <a:srgbClr val="C00000"/>
                </a:solidFill>
              </a:rPr>
              <a:t>rapide</a:t>
            </a:r>
            <a:r>
              <a:rPr lang="en-US" dirty="0">
                <a:solidFill>
                  <a:srgbClr val="C00000"/>
                </a:solidFill>
              </a:rPr>
              <a:t> des </a:t>
            </a:r>
            <a:r>
              <a:rPr lang="en-US" dirty="0" err="1">
                <a:solidFill>
                  <a:srgbClr val="C00000"/>
                </a:solidFill>
              </a:rPr>
              <a:t>réseaux</a:t>
            </a:r>
            <a:r>
              <a:rPr lang="en-US" dirty="0">
                <a:solidFill>
                  <a:srgbClr val="C00000"/>
                </a:solidFill>
              </a:rPr>
              <a:t> Ethernet </a:t>
            </a:r>
            <a:r>
              <a:rPr lang="en-US" dirty="0" err="1" smtClean="0">
                <a:solidFill>
                  <a:srgbClr val="C00000"/>
                </a:solidFill>
              </a:rPr>
              <a:t>partagés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34</a:t>
            </a:fld>
            <a:endParaRPr lang="fr-FR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Commutation LAN</a:t>
            </a:r>
          </a:p>
        </p:txBody>
      </p:sp>
      <p:sp>
        <p:nvSpPr>
          <p:cNvPr id="1111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305800" cy="54864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en-US" sz="2800" dirty="0" err="1" smtClean="0">
                <a:solidFill>
                  <a:schemeClr val="tx2"/>
                </a:solidFill>
              </a:rPr>
              <a:t>Nouvelles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tx2"/>
                </a:solidFill>
              </a:rPr>
              <a:t>solutions Ethernet</a:t>
            </a:r>
          </a:p>
          <a:p>
            <a:pPr>
              <a:lnSpc>
                <a:spcPct val="90000"/>
              </a:lnSpc>
            </a:pPr>
            <a:r>
              <a:rPr lang="en-US" sz="2400" dirty="0" err="1"/>
              <a:t>Réponse</a:t>
            </a:r>
            <a:r>
              <a:rPr lang="en-US" sz="2400" dirty="0"/>
              <a:t> </a:t>
            </a:r>
            <a:r>
              <a:rPr lang="en-US" sz="2400" dirty="0" smtClean="0"/>
              <a:t>1 : </a:t>
            </a:r>
            <a:r>
              <a:rPr lang="en-US" sz="2400" dirty="0" err="1" smtClean="0"/>
              <a:t>débit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000" dirty="0" smtClean="0"/>
              <a:t>Augmentation </a:t>
            </a:r>
            <a:r>
              <a:rPr lang="en-US" sz="2000" dirty="0"/>
              <a:t>du </a:t>
            </a:r>
            <a:r>
              <a:rPr lang="en-US" sz="2000" dirty="0" err="1"/>
              <a:t>débit</a:t>
            </a:r>
            <a:r>
              <a:rPr lang="en-US" sz="2000" dirty="0"/>
              <a:t> de </a:t>
            </a:r>
            <a:r>
              <a:rPr lang="en-US" sz="2000" dirty="0" smtClean="0"/>
              <a:t>transmission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conservant</a:t>
            </a:r>
            <a:r>
              <a:rPr lang="en-US" sz="2000" dirty="0" smtClean="0"/>
              <a:t> le CSMA/CD</a:t>
            </a:r>
            <a:endParaRPr lang="en-US" sz="2000" dirty="0"/>
          </a:p>
          <a:p>
            <a:pPr lvl="1">
              <a:lnSpc>
                <a:spcPct val="90000"/>
              </a:lnSpc>
            </a:pPr>
            <a:r>
              <a:rPr lang="en-US" sz="2000" dirty="0"/>
              <a:t>10 Mbps, 100 Mbps, 1 </a:t>
            </a:r>
            <a:r>
              <a:rPr lang="en-US" sz="2000" dirty="0" err="1" smtClean="0"/>
              <a:t>Gbps</a:t>
            </a:r>
            <a:endParaRPr lang="en-US" sz="2000" dirty="0" smtClean="0"/>
          </a:p>
          <a:p>
            <a:pPr lvl="1">
              <a:lnSpc>
                <a:spcPct val="90000"/>
              </a:lnSpc>
            </a:pPr>
            <a:r>
              <a:rPr lang="en-US" sz="2000" dirty="0"/>
              <a:t>S</a:t>
            </a:r>
            <a:r>
              <a:rPr lang="en-US" sz="2000" dirty="0" smtClean="0"/>
              <a:t>ans CSMA/CD (point-à-point full duplex) : </a:t>
            </a:r>
            <a:r>
              <a:rPr lang="en-US" sz="2000" dirty="0"/>
              <a:t>10 </a:t>
            </a:r>
            <a:r>
              <a:rPr lang="en-US" sz="2000" dirty="0" err="1"/>
              <a:t>Gbps</a:t>
            </a:r>
            <a:r>
              <a:rPr lang="en-US" sz="2000" dirty="0"/>
              <a:t>, 100 </a:t>
            </a:r>
            <a:r>
              <a:rPr lang="en-US" sz="2000" dirty="0" err="1"/>
              <a:t>Gbps</a:t>
            </a:r>
            <a:r>
              <a:rPr lang="en-US" sz="2000" dirty="0"/>
              <a:t>,  …</a:t>
            </a:r>
          </a:p>
          <a:p>
            <a:pPr lvl="1">
              <a:lnSpc>
                <a:spcPct val="90000"/>
              </a:lnSpc>
            </a:pPr>
            <a:r>
              <a:rPr lang="en-US" sz="2000" dirty="0" err="1"/>
              <a:t>Indépendance</a:t>
            </a:r>
            <a:r>
              <a:rPr lang="en-US" sz="2000" dirty="0"/>
              <a:t> du </a:t>
            </a:r>
            <a:r>
              <a:rPr lang="en-US" sz="2000" dirty="0" err="1"/>
              <a:t>câblage</a:t>
            </a:r>
            <a:r>
              <a:rPr lang="en-US" sz="2000" dirty="0"/>
              <a:t> et </a:t>
            </a:r>
            <a:r>
              <a:rPr lang="en-US" sz="2000" dirty="0" err="1"/>
              <a:t>utilisation</a:t>
            </a:r>
            <a:r>
              <a:rPr lang="en-US" sz="2000" dirty="0"/>
              <a:t> de la </a:t>
            </a:r>
            <a:r>
              <a:rPr lang="en-US" sz="2000" dirty="0" err="1"/>
              <a:t>f.o</a:t>
            </a:r>
            <a:r>
              <a:rPr lang="en-US" sz="2000" dirty="0"/>
              <a:t>.</a:t>
            </a:r>
          </a:p>
          <a:p>
            <a:pPr>
              <a:lnSpc>
                <a:spcPct val="90000"/>
              </a:lnSpc>
            </a:pPr>
            <a:r>
              <a:rPr lang="en-US" sz="2400" dirty="0" err="1"/>
              <a:t>Réponse</a:t>
            </a:r>
            <a:r>
              <a:rPr lang="en-US" sz="2400" dirty="0"/>
              <a:t> </a:t>
            </a:r>
            <a:r>
              <a:rPr lang="en-US" sz="2400" dirty="0" smtClean="0"/>
              <a:t>2 : segmentation et commutation des </a:t>
            </a:r>
            <a:r>
              <a:rPr lang="en-US" sz="2400" dirty="0" err="1" smtClean="0"/>
              <a:t>trames</a:t>
            </a:r>
            <a:endParaRPr lang="en-US" sz="2400" dirty="0" smtClean="0"/>
          </a:p>
          <a:p>
            <a:pPr lvl="1">
              <a:lnSpc>
                <a:spcPct val="90000"/>
              </a:lnSpc>
            </a:pPr>
            <a:r>
              <a:rPr lang="en-US" sz="2000" dirty="0" smtClean="0"/>
              <a:t>segmentation des </a:t>
            </a:r>
            <a:r>
              <a:rPr lang="en-US" sz="2000" dirty="0" err="1" smtClean="0"/>
              <a:t>domaines</a:t>
            </a:r>
            <a:r>
              <a:rPr lang="en-US" sz="2000" dirty="0" smtClean="0"/>
              <a:t> de collision et commutation en </a:t>
            </a:r>
            <a:r>
              <a:rPr lang="en-US" sz="2000" dirty="0" err="1" smtClean="0"/>
              <a:t>couche</a:t>
            </a:r>
            <a:r>
              <a:rPr lang="en-US" sz="2000" dirty="0" smtClean="0"/>
              <a:t> liaison</a:t>
            </a:r>
            <a:endParaRPr lang="en-US" sz="2000" dirty="0"/>
          </a:p>
          <a:p>
            <a:pPr lvl="2">
              <a:lnSpc>
                <a:spcPct val="90000"/>
              </a:lnSpc>
            </a:pPr>
            <a:r>
              <a:rPr lang="en-US" sz="1800" dirty="0"/>
              <a:t>Pont (bridge</a:t>
            </a:r>
            <a:r>
              <a:rPr lang="en-US" sz="1800" dirty="0" smtClean="0"/>
              <a:t>)</a:t>
            </a:r>
            <a:endParaRPr lang="en-US" sz="2000" dirty="0" smtClean="0"/>
          </a:p>
          <a:p>
            <a:pPr lvl="2">
              <a:lnSpc>
                <a:spcPct val="90000"/>
              </a:lnSpc>
            </a:pPr>
            <a:r>
              <a:rPr lang="en-US" sz="1800" dirty="0" err="1" smtClean="0"/>
              <a:t>Microsegmentation</a:t>
            </a:r>
            <a:r>
              <a:rPr lang="en-US" sz="1800" dirty="0" smtClean="0"/>
              <a:t> : Evolution </a:t>
            </a:r>
            <a:r>
              <a:rPr lang="en-US" sz="1800" dirty="0"/>
              <a:t>du “bridging” en “switching</a:t>
            </a:r>
            <a:r>
              <a:rPr lang="en-US" sz="1800" dirty="0" smtClean="0"/>
              <a:t>”</a:t>
            </a:r>
          </a:p>
          <a:p>
            <a:pPr lvl="1">
              <a:lnSpc>
                <a:spcPct val="90000"/>
              </a:lnSpc>
            </a:pPr>
            <a:r>
              <a:rPr lang="en-US" sz="2200" dirty="0" smtClean="0"/>
              <a:t>Segmentation des </a:t>
            </a:r>
            <a:r>
              <a:rPr lang="en-US" sz="2200" dirty="0" err="1" smtClean="0"/>
              <a:t>domaines</a:t>
            </a:r>
            <a:r>
              <a:rPr lang="en-US" sz="2200" dirty="0" smtClean="0"/>
              <a:t> de broadcast</a:t>
            </a:r>
          </a:p>
          <a:p>
            <a:pPr lvl="2">
              <a:lnSpc>
                <a:spcPct val="90000"/>
              </a:lnSpc>
            </a:pPr>
            <a:r>
              <a:rPr lang="en-US" sz="1800" dirty="0" err="1" smtClean="0"/>
              <a:t>routeurs</a:t>
            </a:r>
            <a:endParaRPr lang="en-US" sz="1800" dirty="0" smtClean="0"/>
          </a:p>
          <a:p>
            <a:pPr lvl="1">
              <a:lnSpc>
                <a:spcPct val="90000"/>
              </a:lnSpc>
            </a:pPr>
            <a:endParaRPr lang="en-US" sz="2200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35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104355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62" name="Rectangle 2"/>
          <p:cNvSpPr>
            <a:spLocks noGrp="1" noChangeArrowheads="1"/>
          </p:cNvSpPr>
          <p:nvPr>
            <p:ph type="title"/>
          </p:nvPr>
        </p:nvSpPr>
        <p:spPr>
          <a:xfrm>
            <a:off x="2043113" y="152400"/>
            <a:ext cx="6045200" cy="685800"/>
          </a:xfrm>
        </p:spPr>
        <p:txBody>
          <a:bodyPr/>
          <a:lstStyle/>
          <a:p>
            <a:r>
              <a:rPr lang="en-US" dirty="0"/>
              <a:t>Commutation LAN</a:t>
            </a:r>
          </a:p>
        </p:txBody>
      </p:sp>
      <p:sp>
        <p:nvSpPr>
          <p:cNvPr id="1116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512" y="908720"/>
            <a:ext cx="4479032" cy="3594720"/>
          </a:xfrm>
        </p:spPr>
        <p:txBody>
          <a:bodyPr/>
          <a:lstStyle/>
          <a:p>
            <a:pPr marL="609600" indent="-609600">
              <a:buFontTx/>
              <a:buNone/>
            </a:pPr>
            <a:r>
              <a:rPr lang="en-US" sz="2800" dirty="0" smtClean="0">
                <a:solidFill>
                  <a:schemeClr val="tx2"/>
                </a:solidFill>
              </a:rPr>
              <a:t>Segmentation à </a:t>
            </a:r>
            <a:r>
              <a:rPr lang="en-US" sz="2800" dirty="0" err="1" smtClean="0">
                <a:solidFill>
                  <a:schemeClr val="tx2"/>
                </a:solidFill>
              </a:rPr>
              <a:t>l’aide</a:t>
            </a:r>
            <a:r>
              <a:rPr lang="en-US" sz="2800" dirty="0" smtClean="0">
                <a:solidFill>
                  <a:schemeClr val="tx2"/>
                </a:solidFill>
              </a:rPr>
              <a:t> de </a:t>
            </a:r>
            <a:r>
              <a:rPr lang="en-US" sz="2800" dirty="0" err="1" smtClean="0">
                <a:solidFill>
                  <a:schemeClr val="tx2"/>
                </a:solidFill>
              </a:rPr>
              <a:t>ponts</a:t>
            </a:r>
            <a:endParaRPr lang="en-US" sz="2800" dirty="0">
              <a:solidFill>
                <a:schemeClr val="tx2"/>
              </a:solidFill>
            </a:endParaRPr>
          </a:p>
          <a:p>
            <a:pPr marL="609600" indent="-609600"/>
            <a:r>
              <a:rPr lang="en-US" sz="2400" dirty="0"/>
              <a:t>Couche physique : </a:t>
            </a:r>
            <a:endParaRPr lang="en-US" sz="2400" dirty="0" smtClean="0"/>
          </a:p>
          <a:p>
            <a:pPr marL="1009650" lvl="1" indent="-609600"/>
            <a:r>
              <a:rPr lang="en-US" sz="2000" dirty="0" smtClean="0">
                <a:solidFill>
                  <a:schemeClr val="accent2"/>
                </a:solidFill>
              </a:rPr>
              <a:t>(</a:t>
            </a:r>
            <a:r>
              <a:rPr lang="en-US" sz="2000" dirty="0">
                <a:solidFill>
                  <a:schemeClr val="accent2"/>
                </a:solidFill>
              </a:rPr>
              <a:t>a)</a:t>
            </a:r>
            <a:r>
              <a:rPr lang="en-US" sz="2000" dirty="0"/>
              <a:t> hub (</a:t>
            </a:r>
            <a:r>
              <a:rPr lang="en-US" sz="2000" dirty="0" err="1" smtClean="0"/>
              <a:t>concentrateur</a:t>
            </a:r>
            <a:r>
              <a:rPr lang="en-US" sz="2000" dirty="0" smtClean="0"/>
              <a:t> de </a:t>
            </a:r>
            <a:r>
              <a:rPr lang="en-US" sz="2000" dirty="0" err="1" smtClean="0"/>
              <a:t>répéteurs</a:t>
            </a:r>
            <a:r>
              <a:rPr lang="en-US" sz="2000" dirty="0" smtClean="0"/>
              <a:t>)</a:t>
            </a:r>
            <a:endParaRPr lang="en-US" sz="2000" dirty="0"/>
          </a:p>
          <a:p>
            <a:pPr marL="609600" indent="-609600"/>
            <a:r>
              <a:rPr lang="en-US" sz="2400" dirty="0"/>
              <a:t>Couche liaison : </a:t>
            </a:r>
            <a:endParaRPr lang="en-US" sz="2400" dirty="0" smtClean="0"/>
          </a:p>
          <a:p>
            <a:pPr marL="1009650" lvl="1" indent="-609600"/>
            <a:r>
              <a:rPr lang="en-US" sz="2000" dirty="0" smtClean="0">
                <a:solidFill>
                  <a:schemeClr val="accent2"/>
                </a:solidFill>
              </a:rPr>
              <a:t>(</a:t>
            </a:r>
            <a:r>
              <a:rPr lang="en-US" sz="2000" dirty="0">
                <a:solidFill>
                  <a:schemeClr val="accent2"/>
                </a:solidFill>
              </a:rPr>
              <a:t>b)</a:t>
            </a:r>
            <a:r>
              <a:rPr lang="en-US" sz="2000" dirty="0"/>
              <a:t> bridge (</a:t>
            </a:r>
            <a:r>
              <a:rPr lang="en-US" sz="2000" dirty="0" err="1"/>
              <a:t>pont</a:t>
            </a:r>
            <a:r>
              <a:rPr lang="en-US" sz="2000" dirty="0"/>
              <a:t>)  </a:t>
            </a:r>
            <a:endParaRPr lang="en-US" sz="2000" dirty="0" smtClean="0"/>
          </a:p>
          <a:p>
            <a:pPr marL="1009650" lvl="1" indent="-609600"/>
            <a:r>
              <a:rPr lang="en-US" sz="2000" dirty="0" smtClean="0">
                <a:solidFill>
                  <a:schemeClr val="accent2"/>
                </a:solidFill>
              </a:rPr>
              <a:t>(</a:t>
            </a:r>
            <a:r>
              <a:rPr lang="en-US" sz="2000" dirty="0">
                <a:solidFill>
                  <a:schemeClr val="accent2"/>
                </a:solidFill>
              </a:rPr>
              <a:t>c)</a:t>
            </a:r>
            <a:r>
              <a:rPr lang="en-US" sz="2000" dirty="0"/>
              <a:t> switch (</a:t>
            </a:r>
            <a:r>
              <a:rPr lang="en-US" sz="2000" dirty="0" err="1"/>
              <a:t>commutateur</a:t>
            </a:r>
            <a:r>
              <a:rPr lang="en-US" sz="2000" dirty="0"/>
              <a:t>)</a:t>
            </a: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36</a:t>
            </a:fld>
            <a:endParaRPr lang="fr-FR" b="1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687" t="23418" r="39937" b="21347"/>
          <a:stretch>
            <a:fillRect/>
          </a:stretch>
        </p:blipFill>
        <p:spPr bwMode="auto">
          <a:xfrm>
            <a:off x="3851920" y="2531014"/>
            <a:ext cx="5004048" cy="382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262661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Commutation LAN</a:t>
            </a:r>
            <a:endParaRPr lang="fr-FR" b="1" dirty="0"/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08720"/>
            <a:ext cx="8305800" cy="2808312"/>
          </a:xfrm>
        </p:spPr>
        <p:txBody>
          <a:bodyPr/>
          <a:lstStyle/>
          <a:p>
            <a:pPr>
              <a:buNone/>
            </a:pPr>
            <a:r>
              <a:rPr lang="fr-FR" sz="2800" dirty="0" smtClean="0">
                <a:solidFill>
                  <a:schemeClr val="tx2"/>
                </a:solidFill>
              </a:rPr>
              <a:t>Propriétés exigées des ponts</a:t>
            </a:r>
          </a:p>
          <a:p>
            <a:r>
              <a:rPr lang="fr-FR" sz="2000" dirty="0" smtClean="0"/>
              <a:t>Aucune modification de la configuration des terminaux informatiques</a:t>
            </a:r>
          </a:p>
          <a:p>
            <a:r>
              <a:rPr lang="fr-FR" sz="2000" dirty="0" smtClean="0"/>
              <a:t>Apprentissage </a:t>
            </a:r>
            <a:r>
              <a:rPr lang="fr-FR" sz="2000" dirty="0"/>
              <a:t>automatique des adresses par l’écoute du trafic</a:t>
            </a:r>
          </a:p>
          <a:p>
            <a:r>
              <a:rPr lang="fr-FR" sz="2000" dirty="0"/>
              <a:t>Création de tables d’adresses de durée de vie limitée</a:t>
            </a:r>
          </a:p>
          <a:p>
            <a:r>
              <a:rPr lang="fr-FR" sz="2000" dirty="0" smtClean="0"/>
              <a:t>Transfert des trames uniquement vers l’interface pertinente</a:t>
            </a:r>
            <a:endParaRPr lang="fr-FR" sz="2000" dirty="0"/>
          </a:p>
          <a:p>
            <a:r>
              <a:rPr lang="fr-FR" sz="2000" dirty="0" smtClean="0"/>
              <a:t>Création </a:t>
            </a:r>
            <a:r>
              <a:rPr lang="fr-FR" sz="2000" dirty="0"/>
              <a:t>de domaines de </a:t>
            </a:r>
            <a:r>
              <a:rPr lang="fr-FR" sz="2000" dirty="0" smtClean="0"/>
              <a:t>collision disjoints</a:t>
            </a:r>
            <a:endParaRPr lang="fr-FR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37</a:t>
            </a:fld>
            <a:endParaRPr lang="fr-FR" b="1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687" t="17854" r="43031" b="22641"/>
          <a:stretch>
            <a:fillRect/>
          </a:stretch>
        </p:blipFill>
        <p:spPr bwMode="auto">
          <a:xfrm>
            <a:off x="2411759" y="3356992"/>
            <a:ext cx="3457455" cy="3024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066801209"/>
      </p:ext>
    </p:extLst>
  </p:cSld>
  <p:clrMapOvr>
    <a:masterClrMapping/>
  </p:clrMapOvr>
  <p:transition>
    <p:sndAc>
      <p:stSnd>
        <p:snd r:embed="rId2" name="ZOUM.WAV"/>
      </p:stSnd>
    </p:sndAc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Commutation </a:t>
            </a:r>
            <a:r>
              <a:rPr lang="en-US" dirty="0" smtClean="0"/>
              <a:t>LAN</a:t>
            </a:r>
            <a:endParaRPr lang="fr-FR" dirty="0"/>
          </a:p>
        </p:txBody>
      </p:sp>
      <p:pic>
        <p:nvPicPr>
          <p:cNvPr id="130051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 l="7567" t="30087" r="40375" b="18239"/>
          <a:stretch>
            <a:fillRect/>
          </a:stretch>
        </p:blipFill>
        <p:spPr>
          <a:xfrm>
            <a:off x="539750" y="1717700"/>
            <a:ext cx="8280400" cy="4519612"/>
          </a:xfrm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38</a:t>
            </a:fld>
            <a:endParaRPr lang="fr-FR" b="1"/>
          </a:p>
        </p:txBody>
      </p:sp>
      <p:sp>
        <p:nvSpPr>
          <p:cNvPr id="4" name="ZoneTexte 3"/>
          <p:cNvSpPr txBox="1"/>
          <p:nvPr/>
        </p:nvSpPr>
        <p:spPr>
          <a:xfrm>
            <a:off x="539750" y="975667"/>
            <a:ext cx="4658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dirty="0">
                <a:solidFill>
                  <a:schemeClr val="tx2"/>
                </a:solidFill>
              </a:rPr>
              <a:t>Apprentissage des adresses</a:t>
            </a:r>
            <a:endParaRPr lang="fr-BE" sz="3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45515102"/>
      </p:ext>
    </p:extLst>
  </p:cSld>
  <p:clrMapOvr>
    <a:masterClrMapping/>
  </p:clrMapOvr>
  <p:transition>
    <p:sndAc>
      <p:stSnd>
        <p:snd r:embed="rId2" name="ZOUM.WAV"/>
      </p:stSnd>
    </p:sndAc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Commutation LAN</a:t>
            </a:r>
            <a:endParaRPr lang="fr-FR" b="1" dirty="0"/>
          </a:p>
        </p:txBody>
      </p:sp>
      <p:pic>
        <p:nvPicPr>
          <p:cNvPr id="132099" name="Picture 3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/>
          <a:srcRect l="7118" t="18134" r="40375" b="17023"/>
          <a:stretch>
            <a:fillRect/>
          </a:stretch>
        </p:blipFill>
        <p:spPr>
          <a:xfrm>
            <a:off x="1367813" y="1936100"/>
            <a:ext cx="6444547" cy="4376467"/>
          </a:xfrm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39</a:t>
            </a:fld>
            <a:endParaRPr lang="fr-FR" b="1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585664" y="1117600"/>
            <a:ext cx="7162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9pPr>
          </a:lstStyle>
          <a:p>
            <a:pPr algn="l"/>
            <a:r>
              <a:rPr lang="fr-FR" b="1" kern="0" smtClean="0"/>
              <a:t>Elimination des boucles</a:t>
            </a:r>
            <a:endParaRPr lang="fr-FR" b="1" kern="0" dirty="0"/>
          </a:p>
        </p:txBody>
      </p:sp>
    </p:spTree>
    <p:extLst>
      <p:ext uri="{BB962C8B-B14F-4D97-AF65-F5344CB8AC3E}">
        <p14:creationId xmlns="" xmlns:p14="http://schemas.microsoft.com/office/powerpoint/2010/main" val="3327941605"/>
      </p:ext>
    </p:extLst>
  </p:cSld>
  <p:clrMapOvr>
    <a:masterClrMapping/>
  </p:clrMapOvr>
  <p:transition>
    <p:sndAc>
      <p:stSnd>
        <p:snd r:embed="rId2" name="ZOUM.WAV"/>
      </p:stSnd>
    </p:sndAc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fr-FR" smtClean="0"/>
              <a:t>Octobre 2021</a:t>
            </a:r>
            <a:endParaRPr lang="fr-FR" alt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5123" name="Espace réservé du pied de page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BE" altLang="fr-FR" sz="1400">
                <a:latin typeface="Arial" panose="020B0604020202020204" pitchFamily="34" charset="0"/>
              </a:rPr>
              <a:t>Cours MPR 1°Année IR – Couche liaison</a:t>
            </a:r>
            <a:endParaRPr lang="fr-FR" altLang="fr-FR" sz="1400" b="1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741378" name="Rectangle 2"/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7696200" cy="609600"/>
          </a:xfrm>
        </p:spPr>
        <p:txBody>
          <a:bodyPr/>
          <a:lstStyle/>
          <a:p>
            <a:pPr>
              <a:defRPr/>
            </a:pPr>
            <a:r>
              <a:rPr lang="fr-BE" altLang="fr-FR" sz="4000" b="1" dirty="0" smtClean="0">
                <a:solidFill>
                  <a:schemeClr val="accent1"/>
                </a:solidFill>
              </a:rPr>
              <a:t>Rappels MPR</a:t>
            </a:r>
            <a:endParaRPr lang="fr-FR" altLang="fr-FR" sz="4000" b="1" dirty="0">
              <a:solidFill>
                <a:schemeClr val="accent1"/>
              </a:solidFill>
            </a:endParaRPr>
          </a:p>
        </p:txBody>
      </p:sp>
      <p:sp>
        <p:nvSpPr>
          <p:cNvPr id="74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305800" cy="2586038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0"/>
              </a:spcBef>
              <a:buClrTx/>
              <a:buFontTx/>
              <a:buNone/>
            </a:pPr>
            <a:r>
              <a:rPr lang="fr-BE" altLang="fr-FR" sz="2800" dirty="0">
                <a:solidFill>
                  <a:srgbClr val="FF9900"/>
                </a:solidFill>
              </a:rPr>
              <a:t>La couche liaison</a:t>
            </a:r>
            <a:r>
              <a:rPr lang="fr-BE" altLang="fr-FR" sz="2400" dirty="0">
                <a:solidFill>
                  <a:srgbClr val="FF9900"/>
                </a:solidFill>
              </a:rPr>
              <a:t> et le modèle OSI</a:t>
            </a:r>
          </a:p>
          <a:p>
            <a:pPr>
              <a:lnSpc>
                <a:spcPct val="80000"/>
              </a:lnSpc>
              <a:spcBef>
                <a:spcPct val="0"/>
              </a:spcBef>
              <a:buClrTx/>
            </a:pPr>
            <a:r>
              <a:rPr lang="fr-BE" altLang="fr-FR" sz="2400" dirty="0"/>
              <a:t>Couche 1 : Physique</a:t>
            </a:r>
          </a:p>
          <a:p>
            <a:pPr lvl="1">
              <a:lnSpc>
                <a:spcPct val="80000"/>
              </a:lnSpc>
            </a:pPr>
            <a:r>
              <a:rPr lang="fr-BE" altLang="fr-FR" sz="2000" dirty="0"/>
              <a:t>le canal </a:t>
            </a:r>
            <a:r>
              <a:rPr lang="fr-BE" altLang="fr-FR" sz="2000" dirty="0" smtClean="0"/>
              <a:t>physique de </a:t>
            </a:r>
            <a:r>
              <a:rPr lang="fr-BE" altLang="fr-FR" sz="2000" dirty="0"/>
              <a:t>transmission brut</a:t>
            </a:r>
          </a:p>
          <a:p>
            <a:pPr>
              <a:lnSpc>
                <a:spcPct val="80000"/>
              </a:lnSpc>
            </a:pPr>
            <a:r>
              <a:rPr lang="fr-BE" altLang="fr-FR" sz="2400" dirty="0">
                <a:solidFill>
                  <a:schemeClr val="accent2"/>
                </a:solidFill>
              </a:rPr>
              <a:t>Couche 2 : Liaison</a:t>
            </a:r>
          </a:p>
          <a:p>
            <a:pPr lvl="1">
              <a:lnSpc>
                <a:spcPct val="80000"/>
              </a:lnSpc>
            </a:pPr>
            <a:r>
              <a:rPr lang="fr-BE" altLang="fr-FR" sz="2000" dirty="0">
                <a:solidFill>
                  <a:schemeClr val="accent2"/>
                </a:solidFill>
                <a:sym typeface="Wingdings" panose="05000000000000000000" pitchFamily="2" charset="2"/>
              </a:rPr>
              <a:t>Rôle </a:t>
            </a:r>
            <a:r>
              <a:rPr lang="fr-BE" altLang="fr-FR" sz="2000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principal </a:t>
            </a:r>
            <a:r>
              <a:rPr lang="fr-BE" altLang="fr-FR" sz="2000" dirty="0">
                <a:solidFill>
                  <a:schemeClr val="accent2"/>
                </a:solidFill>
                <a:sym typeface="Wingdings" panose="05000000000000000000" pitchFamily="2" charset="2"/>
              </a:rPr>
              <a:t> délimiter des</a:t>
            </a:r>
            <a:r>
              <a:rPr lang="fr-BE" altLang="fr-FR" sz="2000" dirty="0">
                <a:solidFill>
                  <a:schemeClr val="accent2"/>
                </a:solidFill>
              </a:rPr>
              <a:t> trames d’information</a:t>
            </a:r>
          </a:p>
          <a:p>
            <a:pPr lvl="1">
              <a:lnSpc>
                <a:spcPct val="80000"/>
              </a:lnSpc>
            </a:pPr>
            <a:r>
              <a:rPr lang="fr-BE" altLang="fr-FR" sz="2000" dirty="0">
                <a:solidFill>
                  <a:schemeClr val="accent2"/>
                </a:solidFill>
              </a:rPr>
              <a:t>Offre ses services à la couche </a:t>
            </a:r>
            <a:r>
              <a:rPr lang="fr-BE" altLang="fr-FR" sz="2000" dirty="0" smtClean="0">
                <a:solidFill>
                  <a:schemeClr val="accent2"/>
                </a:solidFill>
              </a:rPr>
              <a:t>réseau </a:t>
            </a:r>
            <a:r>
              <a:rPr lang="fr-BE" altLang="fr-FR" sz="2000" dirty="0" smtClean="0">
                <a:solidFill>
                  <a:schemeClr val="accent2"/>
                </a:solidFill>
                <a:sym typeface="Wingdings" pitchFamily="2" charset="2"/>
              </a:rPr>
              <a:t> canal de transmission fiable des paquets</a:t>
            </a:r>
            <a:endParaRPr lang="fr-BE" altLang="fr-FR" sz="2000" dirty="0">
              <a:solidFill>
                <a:schemeClr val="accent2"/>
              </a:solidFill>
            </a:endParaRPr>
          </a:p>
          <a:p>
            <a:pPr>
              <a:lnSpc>
                <a:spcPct val="80000"/>
              </a:lnSpc>
            </a:pPr>
            <a:r>
              <a:rPr lang="fr-BE" altLang="fr-FR" sz="2400" dirty="0"/>
              <a:t>Couche 3 : </a:t>
            </a:r>
            <a:r>
              <a:rPr lang="fr-BE" altLang="fr-FR" sz="2400" dirty="0" smtClean="0"/>
              <a:t>Réseau </a:t>
            </a:r>
            <a:r>
              <a:rPr lang="fr-BE" altLang="fr-FR" sz="2400" dirty="0" smtClean="0">
                <a:sym typeface="Wingdings" pitchFamily="2" charset="2"/>
              </a:rPr>
              <a:t> transport des paquets</a:t>
            </a:r>
            <a:endParaRPr lang="fr-BE" altLang="fr-FR" sz="2400" dirty="0"/>
          </a:p>
        </p:txBody>
      </p:sp>
      <p:graphicFrame>
        <p:nvGraphicFramePr>
          <p:cNvPr id="5126" name="Object 4"/>
          <p:cNvGraphicFramePr>
            <a:graphicFrameLocks noChangeAspect="1"/>
          </p:cNvGraphicFramePr>
          <p:nvPr/>
        </p:nvGraphicFramePr>
        <p:xfrm>
          <a:off x="2971800" y="3810000"/>
          <a:ext cx="3162300" cy="2324100"/>
        </p:xfrm>
        <a:graphic>
          <a:graphicData uri="http://schemas.openxmlformats.org/presentationml/2006/ole">
            <p:oleObj spid="_x0000_s27650" r:id="rId5" imgW="3160395" imgH="2320290" progId="">
              <p:embed/>
            </p:oleObj>
          </a:graphicData>
        </a:graphic>
      </p:graphicFrame>
      <p:sp>
        <p:nvSpPr>
          <p:cNvPr id="5127" name="Text Box 5"/>
          <p:cNvSpPr txBox="1">
            <a:spLocks noChangeArrowheads="1"/>
          </p:cNvSpPr>
          <p:nvPr/>
        </p:nvSpPr>
        <p:spPr bwMode="auto">
          <a:xfrm>
            <a:off x="3314700" y="5324475"/>
            <a:ext cx="64293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BE" altLang="fr-FR" sz="1200"/>
              <a:t>Liaison</a:t>
            </a:r>
            <a:endParaRPr lang="en-US" altLang="fr-FR" sz="1200"/>
          </a:p>
        </p:txBody>
      </p:sp>
      <p:sp>
        <p:nvSpPr>
          <p:cNvPr id="5128" name="Text Box 6"/>
          <p:cNvSpPr txBox="1">
            <a:spLocks noChangeArrowheads="1"/>
          </p:cNvSpPr>
          <p:nvPr/>
        </p:nvSpPr>
        <p:spPr bwMode="auto">
          <a:xfrm>
            <a:off x="5173663" y="5326063"/>
            <a:ext cx="64293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BE" altLang="fr-FR" sz="1200"/>
              <a:t>Liaison</a:t>
            </a:r>
            <a:endParaRPr lang="en-US" altLang="fr-FR" sz="1200"/>
          </a:p>
        </p:txBody>
      </p:sp>
      <p:sp>
        <p:nvSpPr>
          <p:cNvPr id="5129" name="Text Box 7"/>
          <p:cNvSpPr txBox="1">
            <a:spLocks noChangeArrowheads="1"/>
          </p:cNvSpPr>
          <p:nvPr/>
        </p:nvSpPr>
        <p:spPr bwMode="auto">
          <a:xfrm>
            <a:off x="3302000" y="5038725"/>
            <a:ext cx="625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BE" altLang="fr-FR" sz="1200"/>
              <a:t>Réseau</a:t>
            </a:r>
            <a:endParaRPr lang="en-US" altLang="fr-FR" sz="1200"/>
          </a:p>
        </p:txBody>
      </p:sp>
      <p:sp>
        <p:nvSpPr>
          <p:cNvPr id="5130" name="Text Box 8"/>
          <p:cNvSpPr txBox="1">
            <a:spLocks noChangeArrowheads="1"/>
          </p:cNvSpPr>
          <p:nvPr/>
        </p:nvSpPr>
        <p:spPr bwMode="auto">
          <a:xfrm>
            <a:off x="5170488" y="5038725"/>
            <a:ext cx="625475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BE" altLang="fr-FR" sz="1200"/>
              <a:t>Réseau</a:t>
            </a:r>
            <a:endParaRPr lang="en-US" altLang="fr-FR" sz="1200"/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4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4" name="ZOU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1379" grpId="0" build="p" bldLvl="2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Performances des LAN</a:t>
            </a:r>
            <a:endParaRPr lang="fr-FR" b="1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40</a:t>
            </a:fld>
            <a:endParaRPr lang="fr-FR" b="1"/>
          </a:p>
        </p:txBody>
      </p:sp>
      <p:sp>
        <p:nvSpPr>
          <p:cNvPr id="8" name="ZoneTexte 7"/>
          <p:cNvSpPr txBox="1"/>
          <p:nvPr/>
        </p:nvSpPr>
        <p:spPr>
          <a:xfrm>
            <a:off x="228600" y="1001145"/>
            <a:ext cx="6287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>
                <a:solidFill>
                  <a:srgbClr val="FF0000"/>
                </a:solidFill>
              </a:rPr>
              <a:t>Performances des commutateurs Ethernet</a:t>
            </a:r>
            <a:endParaRPr lang="fr-BE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7687" t="17207" r="39937" b="16949"/>
          <a:stretch>
            <a:fillRect/>
          </a:stretch>
        </p:blipFill>
        <p:spPr bwMode="auto">
          <a:xfrm>
            <a:off x="395536" y="1484784"/>
            <a:ext cx="5256584" cy="47872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528026767"/>
      </p:ext>
    </p:extLst>
  </p:cSld>
  <p:clrMapOvr>
    <a:masterClrMapping/>
  </p:clrMapOvr>
  <p:transition>
    <p:sndAc>
      <p:stSnd>
        <p:snd r:embed="rId2" name="ZOUM.WAV"/>
      </p:stSnd>
    </p:sndAc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Performances des LAN</a:t>
            </a:r>
            <a:endParaRPr lang="fr-FR" b="1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41</a:t>
            </a:fld>
            <a:endParaRPr lang="fr-FR" b="1"/>
          </a:p>
        </p:txBody>
      </p:sp>
      <p:sp>
        <p:nvSpPr>
          <p:cNvPr id="11" name="ZoneTexte 10"/>
          <p:cNvSpPr txBox="1"/>
          <p:nvPr/>
        </p:nvSpPr>
        <p:spPr>
          <a:xfrm>
            <a:off x="323528" y="980728"/>
            <a:ext cx="8352928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 smtClean="0">
                <a:solidFill>
                  <a:srgbClr val="FF0000"/>
                </a:solidFill>
              </a:rPr>
              <a:t>Performances des commutateurs Ethernet - Latence</a:t>
            </a:r>
          </a:p>
          <a:p>
            <a:pPr>
              <a:buFont typeface="Arial" pitchFamily="34" charset="0"/>
              <a:buChar char="•"/>
            </a:pPr>
            <a:r>
              <a:rPr lang="fr-BE" sz="2000" dirty="0" smtClean="0"/>
              <a:t> </a:t>
            </a:r>
            <a:r>
              <a:rPr lang="fr-FR" sz="2000" dirty="0" smtClean="0"/>
              <a:t>modes de commutation 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 Store and </a:t>
            </a:r>
            <a:r>
              <a:rPr lang="fr-FR" sz="2000" dirty="0" err="1" smtClean="0"/>
              <a:t>Forward</a:t>
            </a:r>
            <a:endParaRPr lang="fr-FR" sz="2000" dirty="0" smtClean="0"/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 Fragment Free</a:t>
            </a:r>
          </a:p>
          <a:p>
            <a:pPr lvl="1">
              <a:buFont typeface="Arial" pitchFamily="34" charset="0"/>
              <a:buChar char="•"/>
            </a:pPr>
            <a:r>
              <a:rPr lang="fr-FR" sz="2000" dirty="0" smtClean="0"/>
              <a:t> </a:t>
            </a:r>
            <a:r>
              <a:rPr lang="fr-FR" sz="2000" dirty="0" err="1" smtClean="0"/>
              <a:t>FastForward</a:t>
            </a:r>
            <a:endParaRPr lang="fr-BE" sz="2000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 l="7687" t="25488" r="39937" b="27817"/>
          <a:stretch>
            <a:fillRect/>
          </a:stretch>
        </p:blipFill>
        <p:spPr bwMode="auto">
          <a:xfrm>
            <a:off x="323528" y="3356992"/>
            <a:ext cx="4032448" cy="2604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 l="9282" t="27557" r="41531" b="29887"/>
          <a:stretch>
            <a:fillRect/>
          </a:stretch>
        </p:blipFill>
        <p:spPr bwMode="auto">
          <a:xfrm>
            <a:off x="4644008" y="1484784"/>
            <a:ext cx="2921000" cy="183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 l="9282" t="25488" r="39937" b="19278"/>
          <a:stretch>
            <a:fillRect/>
          </a:stretch>
        </p:blipFill>
        <p:spPr bwMode="auto">
          <a:xfrm>
            <a:off x="4644008" y="3343720"/>
            <a:ext cx="3672408" cy="2895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1528026767"/>
      </p:ext>
    </p:extLst>
  </p:cSld>
  <p:clrMapOvr>
    <a:masterClrMapping/>
  </p:clrMapOvr>
  <p:transition>
    <p:sndAc>
      <p:stSnd>
        <p:snd r:embed="rId2" name="ZOUM.WAV"/>
      </p:stSnd>
    </p:sndAc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Performances </a:t>
            </a:r>
            <a:r>
              <a:rPr lang="fr-FR" b="1" dirty="0"/>
              <a:t>des LAN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81000" y="908720"/>
            <a:ext cx="8305800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kumimoji="0" lang="fr-FR" sz="2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Domaines de collisions et domaines de </a:t>
            </a:r>
            <a:r>
              <a:rPr kumimoji="0" lang="fr-FR" sz="28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broadcasts</a:t>
            </a:r>
            <a:endParaRPr kumimoji="0" lang="fr-FR" sz="28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  <a:tabLst/>
              <a:defRPr/>
            </a:pPr>
            <a:r>
              <a: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Usage de routeurs pour limiter les inconvénients du broadcast et du </a:t>
            </a:r>
            <a:r>
              <a:rPr kumimoji="0" lang="fr-FR" sz="20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flooding</a:t>
            </a:r>
            <a:r>
              <a:rPr kumimoji="0" lang="fr-FR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 la</a:t>
            </a:r>
            <a:r>
              <a:rPr kumimoji="0" lang="fr-FR" sz="2000" b="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commutation de trame</a:t>
            </a:r>
            <a:endParaRPr kumimoji="0" lang="fr-FR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42</a:t>
            </a:fld>
            <a:endParaRPr lang="fr-FR" b="1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687" t="27557" r="39937" b="17207"/>
          <a:stretch>
            <a:fillRect/>
          </a:stretch>
        </p:blipFill>
        <p:spPr bwMode="auto">
          <a:xfrm>
            <a:off x="323528" y="2276872"/>
            <a:ext cx="4104456" cy="3134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408" t="19121" r="40741" b="25642"/>
          <a:stretch>
            <a:fillRect/>
          </a:stretch>
        </p:blipFill>
        <p:spPr bwMode="auto">
          <a:xfrm>
            <a:off x="5004048" y="2276871"/>
            <a:ext cx="3375546" cy="313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="" xmlns:p14="http://schemas.microsoft.com/office/powerpoint/2010/main" val="142654953"/>
      </p:ext>
    </p:extLst>
  </p:cSld>
  <p:clrMapOvr>
    <a:masterClrMapping/>
  </p:clrMapOvr>
  <p:transition>
    <p:sndAc>
      <p:stSnd>
        <p:snd r:embed="rId2" name="ZOUM.WAV"/>
      </p:stSnd>
    </p:sndAc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914400"/>
            <a:ext cx="7772400" cy="1676400"/>
          </a:xfrm>
        </p:spPr>
        <p:txBody>
          <a:bodyPr anchor="ctr" anchorCtr="1"/>
          <a:lstStyle/>
          <a:p>
            <a:pPr algn="l"/>
            <a:r>
              <a:rPr lang="fr-BE" sz="4800" dirty="0" smtClean="0"/>
              <a:t>Hauts Débits</a:t>
            </a:r>
            <a:endParaRPr lang="fr-FR" sz="4800" dirty="0"/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2590800"/>
            <a:ext cx="7772400" cy="3581400"/>
          </a:xfrm>
        </p:spPr>
        <p:txBody>
          <a:bodyPr/>
          <a:lstStyle/>
          <a:p>
            <a:pPr marL="457200" lvl="1" indent="0">
              <a:buFont typeface="Wingdings" pitchFamily="2" charset="2"/>
              <a:buChar char="Ø"/>
            </a:pPr>
            <a:r>
              <a:rPr lang="fr-BE" dirty="0"/>
              <a:t> </a:t>
            </a:r>
            <a:r>
              <a:rPr lang="fr-BE" dirty="0" err="1" smtClean="0"/>
              <a:t>Fast</a:t>
            </a:r>
            <a:r>
              <a:rPr lang="fr-BE" dirty="0" smtClean="0"/>
              <a:t> Ethernet</a:t>
            </a:r>
          </a:p>
          <a:p>
            <a:pPr marL="457200" lvl="1" indent="0">
              <a:buFont typeface="Wingdings" pitchFamily="2" charset="2"/>
              <a:buChar char="Ø"/>
            </a:pPr>
            <a:r>
              <a:rPr lang="fr-BE" dirty="0"/>
              <a:t> </a:t>
            </a:r>
            <a:r>
              <a:rPr lang="fr-BE" dirty="0" smtClean="0"/>
              <a:t>Gigabit Ethernet</a:t>
            </a:r>
          </a:p>
          <a:p>
            <a:pPr marL="457200" lvl="1" indent="0">
              <a:buFont typeface="Wingdings" pitchFamily="2" charset="2"/>
              <a:buChar char="Ø"/>
            </a:pPr>
            <a:r>
              <a:rPr lang="fr-BE" dirty="0"/>
              <a:t> </a:t>
            </a:r>
            <a:r>
              <a:rPr lang="fr-BE" dirty="0" smtClean="0"/>
              <a:t>10 </a:t>
            </a:r>
            <a:r>
              <a:rPr lang="fr-BE" dirty="0" err="1" smtClean="0"/>
              <a:t>GbE</a:t>
            </a:r>
            <a:endParaRPr lang="fr-BE" dirty="0" smtClean="0"/>
          </a:p>
          <a:p>
            <a:pPr marL="457200" lvl="1" indent="0">
              <a:buFont typeface="Wingdings" pitchFamily="2" charset="2"/>
              <a:buChar char="Ø"/>
            </a:pPr>
            <a:r>
              <a:rPr lang="fr-BE" dirty="0"/>
              <a:t> </a:t>
            </a:r>
            <a:r>
              <a:rPr lang="fr-BE" dirty="0" smtClean="0"/>
              <a:t>100 </a:t>
            </a:r>
            <a:r>
              <a:rPr lang="fr-BE" dirty="0" err="1" smtClean="0"/>
              <a:t>GbE</a:t>
            </a:r>
            <a:endParaRPr lang="fr-BE" dirty="0"/>
          </a:p>
        </p:txBody>
      </p:sp>
    </p:spTree>
    <p:extLst>
      <p:ext uri="{BB962C8B-B14F-4D97-AF65-F5344CB8AC3E}">
        <p14:creationId xmlns="" xmlns:p14="http://schemas.microsoft.com/office/powerpoint/2010/main" val="1789007272"/>
      </p:ext>
    </p:extLst>
  </p:cSld>
  <p:clrMapOvr>
    <a:masterClrMapping/>
  </p:clrMapOvr>
  <p:transition>
    <p:sndAc>
      <p:stSnd>
        <p:snd r:embed="rId3" name="ZOUM.WAV"/>
      </p:stSnd>
    </p:sndAc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Hauts</a:t>
            </a:r>
            <a:r>
              <a:rPr lang="en-US" dirty="0" smtClean="0"/>
              <a:t> </a:t>
            </a:r>
            <a:r>
              <a:rPr lang="en-US" dirty="0" err="1" smtClean="0"/>
              <a:t>débits</a:t>
            </a:r>
            <a:endParaRPr lang="en-US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08720"/>
            <a:ext cx="8305800" cy="4025974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rgbClr val="FF9900"/>
                </a:solidFill>
              </a:rPr>
              <a:t>Fast Ethernet </a:t>
            </a:r>
          </a:p>
          <a:p>
            <a:r>
              <a:rPr lang="en-US" sz="1800" dirty="0" smtClean="0"/>
              <a:t>1992 : IEEE </a:t>
            </a:r>
            <a:r>
              <a:rPr lang="en-US" sz="1800" dirty="0" err="1" smtClean="0"/>
              <a:t>recherche</a:t>
            </a:r>
            <a:r>
              <a:rPr lang="en-US" sz="1800" dirty="0" smtClean="0"/>
              <a:t> un LAN plus </a:t>
            </a:r>
            <a:r>
              <a:rPr lang="en-US" sz="1800" dirty="0" err="1" smtClean="0"/>
              <a:t>rapide</a:t>
            </a:r>
            <a:endParaRPr lang="en-US" sz="1800" dirty="0" smtClean="0"/>
          </a:p>
          <a:p>
            <a:r>
              <a:rPr lang="en-US" sz="1800" dirty="0" smtClean="0"/>
              <a:t>1995 : IEEE 802.3u </a:t>
            </a:r>
            <a:r>
              <a:rPr lang="en-US" sz="1800" dirty="0" err="1" smtClean="0"/>
              <a:t>ou</a:t>
            </a:r>
            <a:r>
              <a:rPr lang="en-US" sz="1800" dirty="0" smtClean="0"/>
              <a:t> Fast Ethernet </a:t>
            </a:r>
            <a:r>
              <a:rPr lang="en-US" sz="1800" dirty="0" err="1" smtClean="0"/>
              <a:t>adopté</a:t>
            </a:r>
            <a:endParaRPr lang="en-US" sz="1800" dirty="0" smtClean="0"/>
          </a:p>
          <a:p>
            <a:r>
              <a:rPr lang="en-US" sz="1800" dirty="0" smtClean="0"/>
              <a:t>Technique </a:t>
            </a:r>
            <a:r>
              <a:rPr lang="en-US" sz="1800" dirty="0" err="1" smtClean="0"/>
              <a:t>d’accès</a:t>
            </a:r>
            <a:r>
              <a:rPr lang="en-US" sz="1800" dirty="0" smtClean="0"/>
              <a:t> et </a:t>
            </a:r>
            <a:r>
              <a:rPr lang="en-US" sz="1800" dirty="0" err="1" smtClean="0"/>
              <a:t>trame</a:t>
            </a:r>
            <a:r>
              <a:rPr lang="en-US" sz="1800" dirty="0" smtClean="0"/>
              <a:t> </a:t>
            </a:r>
            <a:r>
              <a:rPr lang="en-US" sz="1800" dirty="0" err="1" smtClean="0"/>
              <a:t>identiques</a:t>
            </a:r>
            <a:r>
              <a:rPr lang="en-US" sz="1800" dirty="0"/>
              <a:t> </a:t>
            </a:r>
            <a:r>
              <a:rPr lang="en-US" sz="1800" dirty="0" smtClean="0"/>
              <a:t>à debit x 10</a:t>
            </a:r>
          </a:p>
          <a:p>
            <a:r>
              <a:rPr lang="en-US" sz="1800" dirty="0" smtClean="0">
                <a:solidFill>
                  <a:srgbClr val="C00000"/>
                </a:solidFill>
              </a:rPr>
              <a:t>Abandon du coax au profit de UTP cat 3 et 5</a:t>
            </a:r>
          </a:p>
          <a:p>
            <a:r>
              <a:rPr lang="en-US" sz="1800" dirty="0" err="1" smtClean="0"/>
              <a:t>Uniquement</a:t>
            </a:r>
            <a:r>
              <a:rPr lang="en-US" sz="1800" dirty="0" smtClean="0"/>
              <a:t> liaisons </a:t>
            </a:r>
            <a:r>
              <a:rPr lang="en-US" sz="1800" dirty="0"/>
              <a:t>point à point avec hubs </a:t>
            </a:r>
            <a:r>
              <a:rPr lang="en-US" sz="1800" dirty="0" err="1"/>
              <a:t>ou</a:t>
            </a:r>
            <a:r>
              <a:rPr lang="en-US" sz="1800" dirty="0"/>
              <a:t> </a:t>
            </a:r>
            <a:r>
              <a:rPr lang="en-US" sz="1800" dirty="0" err="1"/>
              <a:t>commutateurs</a:t>
            </a:r>
            <a:endParaRPr lang="en-US" sz="1800" dirty="0"/>
          </a:p>
          <a:p>
            <a:r>
              <a:rPr lang="en-US" sz="1800" dirty="0" smtClean="0"/>
              <a:t>100Base-T4 : </a:t>
            </a:r>
            <a:r>
              <a:rPr lang="en-US" sz="1800" dirty="0" err="1" smtClean="0"/>
              <a:t>codage</a:t>
            </a:r>
            <a:r>
              <a:rPr lang="en-US" sz="1800" dirty="0" smtClean="0"/>
              <a:t> Manchester à 25 MHz (4 </a:t>
            </a:r>
            <a:r>
              <a:rPr lang="en-US" sz="1800" dirty="0" err="1" smtClean="0"/>
              <a:t>paires</a:t>
            </a:r>
            <a:r>
              <a:rPr lang="en-US" sz="1800" dirty="0" smtClean="0"/>
              <a:t>) sur UTP cat 3</a:t>
            </a:r>
          </a:p>
          <a:p>
            <a:r>
              <a:rPr lang="en-US" sz="1800" dirty="0" smtClean="0"/>
              <a:t>100 Base-TX : </a:t>
            </a:r>
            <a:r>
              <a:rPr lang="en-US" sz="1800" dirty="0" err="1" smtClean="0"/>
              <a:t>codage</a:t>
            </a:r>
            <a:r>
              <a:rPr lang="en-US" sz="1800" dirty="0" smtClean="0"/>
              <a:t> 4B/5B (type NRZI) à 125 MHz (au lieu de 20 MHz) sur UTP cat 5</a:t>
            </a:r>
          </a:p>
          <a:p>
            <a:r>
              <a:rPr lang="en-US" sz="1800" dirty="0" err="1" smtClean="0"/>
              <a:t>Compatibilité</a:t>
            </a:r>
            <a:r>
              <a:rPr lang="en-US" sz="1800" dirty="0" smtClean="0"/>
              <a:t> avec </a:t>
            </a:r>
            <a:r>
              <a:rPr lang="en-US" sz="1800" dirty="0" err="1" smtClean="0"/>
              <a:t>l’existant</a:t>
            </a:r>
            <a:endParaRPr lang="en-US" sz="1800" dirty="0" smtClean="0"/>
          </a:p>
          <a:p>
            <a:pPr lvl="1"/>
            <a:r>
              <a:rPr lang="en-US" sz="1400" dirty="0" err="1" smtClean="0"/>
              <a:t>Mécanisme</a:t>
            </a:r>
            <a:r>
              <a:rPr lang="en-US" sz="1400" dirty="0" smtClean="0"/>
              <a:t> </a:t>
            </a:r>
            <a:r>
              <a:rPr lang="en-US" sz="1400" dirty="0" err="1" smtClean="0"/>
              <a:t>d’autonégociation</a:t>
            </a:r>
            <a:endParaRPr lang="en-US" sz="1400" dirty="0" smtClean="0"/>
          </a:p>
          <a:p>
            <a:pPr lvl="1"/>
            <a:r>
              <a:rPr lang="en-US" sz="1400" dirty="0" smtClean="0"/>
              <a:t>Distance </a:t>
            </a:r>
            <a:r>
              <a:rPr lang="en-US" sz="1400" dirty="0" err="1" smtClean="0"/>
              <a:t>maximale</a:t>
            </a:r>
            <a:r>
              <a:rPr lang="en-US" sz="1400" dirty="0" smtClean="0"/>
              <a:t> </a:t>
            </a:r>
            <a:r>
              <a:rPr lang="en-US" sz="1400" dirty="0" err="1" smtClean="0"/>
              <a:t>divisée</a:t>
            </a:r>
            <a:r>
              <a:rPr lang="en-US" sz="1400" dirty="0" smtClean="0"/>
              <a:t> par 10 (250m)</a:t>
            </a:r>
            <a:endParaRPr lang="en-US" sz="1400" dirty="0"/>
          </a:p>
        </p:txBody>
      </p:sp>
      <p:pic>
        <p:nvPicPr>
          <p:cNvPr id="30724" name="Picture 4" descr="4-2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2122" y="4998616"/>
            <a:ext cx="8388350" cy="1382712"/>
          </a:xfrm>
          <a:prstGeom prst="rect">
            <a:avLst/>
          </a:prstGeom>
          <a:noFill/>
        </p:spPr>
      </p:pic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44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2334889567"/>
      </p:ext>
    </p:extLst>
  </p:cSld>
  <p:clrMapOvr>
    <a:masterClrMapping/>
  </p:clrMapOvr>
  <p:transition>
    <p:sndAc>
      <p:stSnd>
        <p:snd r:embed="rId2" name="ZOUM.WAV"/>
      </p:stSnd>
    </p:sndAc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Hauts</a:t>
            </a:r>
            <a:r>
              <a:rPr lang="en-US" dirty="0"/>
              <a:t> </a:t>
            </a:r>
            <a:r>
              <a:rPr lang="en-US" dirty="0" err="1"/>
              <a:t>débits</a:t>
            </a:r>
            <a:endParaRPr 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908720"/>
            <a:ext cx="7632848" cy="5472608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>
                <a:solidFill>
                  <a:srgbClr val="FFC000"/>
                </a:solidFill>
              </a:rPr>
              <a:t>Gigabit Ethernet</a:t>
            </a:r>
            <a:endParaRPr lang="en-US" sz="2000" dirty="0" smtClean="0">
              <a:solidFill>
                <a:srgbClr val="FFC000"/>
              </a:solidFill>
            </a:endParaRPr>
          </a:p>
          <a:p>
            <a:pPr marL="514350" indent="-514350"/>
            <a:r>
              <a:rPr lang="en-US" sz="2000" dirty="0" smtClean="0"/>
              <a:t>1999 : IEEE 802.3ab </a:t>
            </a:r>
            <a:r>
              <a:rPr lang="en-US" sz="2000" dirty="0" err="1" smtClean="0"/>
              <a:t>ou</a:t>
            </a:r>
            <a:r>
              <a:rPr lang="en-US" sz="2000" dirty="0" smtClean="0"/>
              <a:t> Gigabit Ethernet</a:t>
            </a:r>
          </a:p>
          <a:p>
            <a:pPr marL="514350" indent="-514350"/>
            <a:r>
              <a:rPr lang="en-US" sz="2000" dirty="0" smtClean="0"/>
              <a:t>Topologies : </a:t>
            </a:r>
          </a:p>
          <a:p>
            <a:pPr marL="914400" lvl="1" indent="-514350"/>
            <a:r>
              <a:rPr lang="en-US" sz="1800" dirty="0" smtClean="0"/>
              <a:t>2 stations </a:t>
            </a:r>
            <a:r>
              <a:rPr lang="en-US" sz="1800" dirty="0" err="1" smtClean="0"/>
              <a:t>en</a:t>
            </a:r>
            <a:r>
              <a:rPr lang="en-US" sz="1800" dirty="0" smtClean="0"/>
              <a:t> direct </a:t>
            </a:r>
            <a:r>
              <a:rPr lang="en-US" sz="1800" dirty="0" err="1" smtClean="0"/>
              <a:t>ou</a:t>
            </a:r>
            <a:r>
              <a:rPr lang="en-US" sz="1800" dirty="0" smtClean="0"/>
              <a:t> n stations Ethernet </a:t>
            </a:r>
            <a:r>
              <a:rPr lang="en-US" sz="1800" dirty="0" err="1" smtClean="0"/>
              <a:t>en</a:t>
            </a:r>
            <a:r>
              <a:rPr lang="en-US" sz="1800" dirty="0" smtClean="0"/>
              <a:t> liaisons point à point avec hub </a:t>
            </a:r>
            <a:r>
              <a:rPr lang="en-US" sz="1800" dirty="0" err="1" smtClean="0"/>
              <a:t>ou</a:t>
            </a:r>
            <a:r>
              <a:rPr lang="en-US" sz="1800" dirty="0" smtClean="0"/>
              <a:t> </a:t>
            </a:r>
            <a:r>
              <a:rPr lang="en-US" sz="1800" dirty="0" err="1" smtClean="0"/>
              <a:t>commutateur</a:t>
            </a:r>
            <a:endParaRPr lang="en-US" sz="1800" dirty="0" smtClean="0"/>
          </a:p>
          <a:p>
            <a:pPr marL="914400" lvl="1" indent="-514350"/>
            <a:r>
              <a:rPr lang="en-US" sz="1800" dirty="0" smtClean="0"/>
              <a:t>Half-duplex (hub) et full duplex (</a:t>
            </a:r>
            <a:r>
              <a:rPr lang="en-US" sz="1800" dirty="0" err="1" smtClean="0"/>
              <a:t>commutateur</a:t>
            </a:r>
            <a:r>
              <a:rPr lang="en-US" sz="1800" dirty="0" smtClean="0"/>
              <a:t>)</a:t>
            </a:r>
          </a:p>
          <a:p>
            <a:pPr marL="514350" indent="-514350"/>
            <a:r>
              <a:rPr lang="en-US" sz="2000" dirty="0" err="1" smtClean="0"/>
              <a:t>Autonégociations</a:t>
            </a:r>
            <a:r>
              <a:rPr lang="en-US" sz="2000" dirty="0" smtClean="0"/>
              <a:t> : 10, 100 et 1000 Mbps</a:t>
            </a:r>
          </a:p>
          <a:p>
            <a:pPr marL="514350" indent="-514350"/>
            <a:r>
              <a:rPr lang="en-US" sz="1800" dirty="0" err="1" smtClean="0"/>
              <a:t>Codage</a:t>
            </a:r>
            <a:r>
              <a:rPr lang="en-US" sz="1800" dirty="0" smtClean="0"/>
              <a:t> 8B/10B (NRZI) à 125 MHz</a:t>
            </a:r>
          </a:p>
          <a:p>
            <a:pPr marL="514350" indent="-514350"/>
            <a:r>
              <a:rPr lang="en-US" sz="1800" dirty="0" err="1" smtClean="0"/>
              <a:t>En</a:t>
            </a:r>
            <a:r>
              <a:rPr lang="en-US" sz="1800" dirty="0" smtClean="0"/>
              <a:t> half-duplex : Technique CSMA/CD compatible avec les versions </a:t>
            </a:r>
            <a:r>
              <a:rPr lang="en-US" sz="1800" dirty="0" err="1" smtClean="0"/>
              <a:t>précédentes</a:t>
            </a:r>
            <a:endParaRPr lang="en-US" sz="1800" dirty="0" smtClean="0"/>
          </a:p>
          <a:p>
            <a:pPr marL="914400" lvl="1" indent="-514350"/>
            <a:r>
              <a:rPr lang="en-US" sz="1800" dirty="0" smtClean="0"/>
              <a:t>Extension de </a:t>
            </a:r>
            <a:r>
              <a:rPr lang="en-US" sz="1800" dirty="0" err="1" smtClean="0"/>
              <a:t>trame</a:t>
            </a:r>
            <a:r>
              <a:rPr lang="en-US" sz="1800" dirty="0" smtClean="0"/>
              <a:t> : padding </a:t>
            </a:r>
            <a:r>
              <a:rPr lang="en-US" sz="1800" dirty="0" err="1" smtClean="0">
                <a:sym typeface="Wingdings" panose="05000000000000000000" pitchFamily="2" charset="2"/>
              </a:rPr>
              <a:t>porté</a:t>
            </a:r>
            <a:r>
              <a:rPr lang="en-US" sz="1800" dirty="0" smtClean="0">
                <a:sym typeface="Wingdings" panose="05000000000000000000" pitchFamily="2" charset="2"/>
              </a:rPr>
              <a:t> de 64 bytes à 512 bytes</a:t>
            </a:r>
            <a:endParaRPr lang="en-US" sz="1800" dirty="0" smtClean="0"/>
          </a:p>
          <a:p>
            <a:pPr marL="914400" lvl="1" indent="-514350"/>
            <a:r>
              <a:rPr lang="en-US" sz="1800" dirty="0" smtClean="0"/>
              <a:t>Mode </a:t>
            </a:r>
            <a:r>
              <a:rPr lang="en-US" sz="1800" dirty="0" err="1" smtClean="0"/>
              <a:t>rafale</a:t>
            </a:r>
            <a:r>
              <a:rPr lang="en-US" sz="1800" dirty="0" smtClean="0"/>
              <a:t> : </a:t>
            </a:r>
            <a:r>
              <a:rPr lang="en-US" sz="1800" dirty="0" err="1" smtClean="0"/>
              <a:t>concaténer</a:t>
            </a:r>
            <a:r>
              <a:rPr lang="en-US" sz="1800" dirty="0" smtClean="0"/>
              <a:t> </a:t>
            </a:r>
            <a:r>
              <a:rPr lang="en-US" sz="1800" dirty="0" err="1" smtClean="0"/>
              <a:t>plusieurs</a:t>
            </a:r>
            <a:r>
              <a:rPr lang="en-US" sz="1800" dirty="0" smtClean="0"/>
              <a:t> </a:t>
            </a:r>
            <a:r>
              <a:rPr lang="en-US" sz="1800" dirty="0" err="1" smtClean="0"/>
              <a:t>trames</a:t>
            </a:r>
            <a:r>
              <a:rPr lang="en-US" sz="1800" dirty="0" smtClean="0"/>
              <a:t> </a:t>
            </a:r>
            <a:r>
              <a:rPr lang="en-US" sz="1800" dirty="0" err="1" smtClean="0"/>
              <a:t>dans</a:t>
            </a:r>
            <a:r>
              <a:rPr lang="en-US" sz="1800" dirty="0" smtClean="0"/>
              <a:t> un </a:t>
            </a:r>
            <a:r>
              <a:rPr lang="en-US" sz="1800" dirty="0" err="1" smtClean="0"/>
              <a:t>seul</a:t>
            </a:r>
            <a:r>
              <a:rPr lang="en-US" sz="1800" dirty="0" smtClean="0"/>
              <a:t> envoi</a:t>
            </a:r>
          </a:p>
          <a:p>
            <a:pPr marL="514350" indent="-514350"/>
            <a:r>
              <a:rPr lang="en-US" sz="2000" dirty="0" err="1" smtClean="0"/>
              <a:t>Ré-utilisation</a:t>
            </a:r>
            <a:r>
              <a:rPr lang="en-US" sz="2000" dirty="0" smtClean="0"/>
              <a:t> de </a:t>
            </a:r>
            <a:r>
              <a:rPr lang="en-US" sz="2000" dirty="0" err="1" smtClean="0"/>
              <a:t>l’UTP</a:t>
            </a:r>
            <a:r>
              <a:rPr lang="en-US" sz="2000" dirty="0" smtClean="0"/>
              <a:t> cat 5 </a:t>
            </a:r>
            <a:r>
              <a:rPr lang="en-US" sz="2000" dirty="0" smtClean="0">
                <a:sym typeface="Wingdings" panose="05000000000000000000" pitchFamily="2" charset="2"/>
              </a:rPr>
              <a:t> 1000Base-T</a:t>
            </a:r>
            <a:endParaRPr lang="en-US" sz="2000" dirty="0" smtClean="0"/>
          </a:p>
          <a:p>
            <a:pPr marL="514350" indent="-514350"/>
            <a:r>
              <a:rPr lang="en-US" sz="2000" dirty="0" err="1" smtClean="0"/>
              <a:t>Fonctions</a:t>
            </a:r>
            <a:r>
              <a:rPr lang="en-US" sz="2000" dirty="0" smtClean="0"/>
              <a:t> </a:t>
            </a:r>
            <a:r>
              <a:rPr lang="en-US" sz="2000" dirty="0" err="1" smtClean="0"/>
              <a:t>supplémentaires</a:t>
            </a:r>
            <a:endParaRPr lang="en-US" sz="2000" dirty="0" smtClean="0"/>
          </a:p>
          <a:p>
            <a:pPr marL="914400" lvl="1" indent="-514350"/>
            <a:r>
              <a:rPr lang="en-US" sz="1800" dirty="0" err="1" smtClean="0"/>
              <a:t>contrôle</a:t>
            </a:r>
            <a:r>
              <a:rPr lang="en-US" sz="1800" dirty="0" smtClean="0"/>
              <a:t> de flux : </a:t>
            </a:r>
            <a:r>
              <a:rPr lang="en-US" sz="1800" dirty="0" err="1" smtClean="0"/>
              <a:t>trame</a:t>
            </a:r>
            <a:r>
              <a:rPr lang="en-US" sz="1800" dirty="0" smtClean="0"/>
              <a:t> PAUSE</a:t>
            </a:r>
          </a:p>
          <a:p>
            <a:pPr marL="914400" lvl="1" indent="-514350"/>
            <a:r>
              <a:rPr lang="en-US" sz="1800" dirty="0" err="1" smtClean="0"/>
              <a:t>Trame</a:t>
            </a:r>
            <a:r>
              <a:rPr lang="en-US" sz="1800" dirty="0" smtClean="0"/>
              <a:t> Jumbo (9 Kb)</a:t>
            </a:r>
            <a:endParaRPr lang="en-US" sz="2000" dirty="0" smtClean="0"/>
          </a:p>
          <a:p>
            <a:pPr marL="514350" indent="-514350"/>
            <a:endParaRPr lang="en-US" sz="2400" dirty="0"/>
          </a:p>
        </p:txBody>
      </p:sp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45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2695421081"/>
      </p:ext>
    </p:extLst>
  </p:cSld>
  <p:clrMapOvr>
    <a:masterClrMapping/>
  </p:clrMapOvr>
  <p:transition>
    <p:sndAc>
      <p:stSnd>
        <p:snd r:embed="rId2" name="ZOUM.WAV"/>
      </p:stSnd>
    </p:sndAc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Hauts</a:t>
            </a:r>
            <a:r>
              <a:rPr lang="en-US" dirty="0"/>
              <a:t> </a:t>
            </a:r>
            <a:r>
              <a:rPr lang="en-US" dirty="0" err="1"/>
              <a:t>débits</a:t>
            </a:r>
            <a:endParaRPr lang="en-US" dirty="0"/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80728"/>
            <a:ext cx="8305800" cy="752872"/>
          </a:xfrm>
        </p:spPr>
        <p:txBody>
          <a:bodyPr/>
          <a:lstStyle/>
          <a:p>
            <a:pPr>
              <a:buFontTx/>
              <a:buNone/>
            </a:pPr>
            <a:r>
              <a:rPr lang="en-US" dirty="0" err="1" smtClean="0"/>
              <a:t>Topologie</a:t>
            </a:r>
            <a:r>
              <a:rPr lang="en-US" dirty="0" smtClean="0"/>
              <a:t> et </a:t>
            </a:r>
            <a:r>
              <a:rPr lang="en-US" dirty="0" err="1" smtClean="0"/>
              <a:t>Câblage</a:t>
            </a:r>
            <a:r>
              <a:rPr lang="en-US" dirty="0" smtClean="0"/>
              <a:t> Gigabit Ethernet</a:t>
            </a:r>
            <a:endParaRPr lang="en-US" dirty="0"/>
          </a:p>
        </p:txBody>
      </p:sp>
      <p:pic>
        <p:nvPicPr>
          <p:cNvPr id="32772" name="Picture 4" descr="4-2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4869160"/>
            <a:ext cx="8059738" cy="1547812"/>
          </a:xfrm>
          <a:prstGeom prst="rect">
            <a:avLst/>
          </a:prstGeom>
          <a:noFill/>
        </p:spPr>
      </p:pic>
      <p:sp>
        <p:nvSpPr>
          <p:cNvPr id="6" name="Espace réservé de la date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pic>
        <p:nvPicPr>
          <p:cNvPr id="7" name="Picture 4" descr="4-2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737469"/>
            <a:ext cx="7864475" cy="2987675"/>
          </a:xfrm>
          <a:prstGeom prst="rect">
            <a:avLst/>
          </a:prstGeom>
          <a:noFill/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46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1258981509"/>
      </p:ext>
    </p:extLst>
  </p:cSld>
  <p:clrMapOvr>
    <a:masterClrMapping/>
  </p:clrMapOvr>
  <p:transition>
    <p:sndAc>
      <p:stSnd>
        <p:snd r:embed="rId2" name="ZOUM.WAV"/>
      </p:stSnd>
    </p:sndAc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Hauts</a:t>
            </a:r>
            <a:r>
              <a:rPr lang="en-US" dirty="0"/>
              <a:t> </a:t>
            </a:r>
            <a:r>
              <a:rPr lang="en-US" dirty="0" err="1"/>
              <a:t>débits</a:t>
            </a:r>
            <a:endParaRPr 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908720"/>
            <a:ext cx="7920880" cy="3168352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>
                <a:solidFill>
                  <a:srgbClr val="FFC000"/>
                </a:solidFill>
              </a:rPr>
              <a:t>10 Gigabit </a:t>
            </a:r>
            <a:r>
              <a:rPr lang="en-US" sz="2000" dirty="0">
                <a:solidFill>
                  <a:srgbClr val="FFC000"/>
                </a:solidFill>
              </a:rPr>
              <a:t>Ethernet</a:t>
            </a:r>
            <a:endParaRPr lang="en-US" sz="1600" dirty="0">
              <a:solidFill>
                <a:srgbClr val="FFC000"/>
              </a:solidFill>
            </a:endParaRPr>
          </a:p>
          <a:p>
            <a:pPr marL="514350" indent="-514350"/>
            <a:r>
              <a:rPr lang="en-US" sz="2000" dirty="0" smtClean="0"/>
              <a:t>2002 – 2004 et 2006 : </a:t>
            </a:r>
            <a:r>
              <a:rPr lang="en-US" sz="2000" dirty="0" err="1" smtClean="0"/>
              <a:t>normes</a:t>
            </a:r>
            <a:r>
              <a:rPr lang="en-US" sz="2000" dirty="0" smtClean="0"/>
              <a:t> IEEE 10GbE (ex. 802.3ab) </a:t>
            </a:r>
          </a:p>
          <a:p>
            <a:pPr marL="514350" indent="-514350"/>
            <a:r>
              <a:rPr lang="en-US" sz="2000" dirty="0" err="1" smtClean="0"/>
              <a:t>Utilisée</a:t>
            </a:r>
            <a:r>
              <a:rPr lang="en-US" sz="2000" dirty="0" smtClean="0"/>
              <a:t> sur backbone et </a:t>
            </a:r>
            <a:r>
              <a:rPr lang="en-US" sz="2000" dirty="0" err="1" smtClean="0"/>
              <a:t>centres</a:t>
            </a:r>
            <a:r>
              <a:rPr lang="en-US" sz="2000" dirty="0" smtClean="0"/>
              <a:t> de </a:t>
            </a:r>
            <a:r>
              <a:rPr lang="en-US" sz="2000" dirty="0" err="1" smtClean="0"/>
              <a:t>calcul</a:t>
            </a:r>
            <a:endParaRPr lang="en-US" sz="2000" dirty="0" smtClean="0"/>
          </a:p>
          <a:p>
            <a:pPr marL="914400" lvl="1" indent="-514350"/>
            <a:r>
              <a:rPr lang="en-US" sz="1800" dirty="0" err="1" smtClean="0"/>
              <a:t>Routeurs</a:t>
            </a:r>
            <a:r>
              <a:rPr lang="en-US" sz="1800" dirty="0" smtClean="0"/>
              <a:t>, </a:t>
            </a:r>
            <a:r>
              <a:rPr lang="en-US" sz="1800" dirty="0" err="1" smtClean="0"/>
              <a:t>commutateurs</a:t>
            </a:r>
            <a:r>
              <a:rPr lang="en-US" sz="1800" dirty="0" smtClean="0"/>
              <a:t> et </a:t>
            </a:r>
            <a:r>
              <a:rPr lang="en-US" sz="1800" dirty="0" err="1" smtClean="0"/>
              <a:t>serveurs</a:t>
            </a:r>
            <a:endParaRPr lang="en-US" sz="1800" dirty="0" smtClean="0"/>
          </a:p>
          <a:p>
            <a:pPr marL="514350" indent="-514350"/>
            <a:r>
              <a:rPr lang="en-US" sz="2000" dirty="0" err="1" smtClean="0"/>
              <a:t>Disparition</a:t>
            </a:r>
            <a:r>
              <a:rPr lang="en-US" sz="2000" dirty="0" smtClean="0"/>
              <a:t> de CSMA/CD</a:t>
            </a:r>
          </a:p>
          <a:p>
            <a:pPr marL="514350" indent="-514350"/>
            <a:r>
              <a:rPr lang="en-US" sz="2000" dirty="0" err="1" smtClean="0"/>
              <a:t>Codage</a:t>
            </a:r>
            <a:r>
              <a:rPr lang="en-US" sz="2000" dirty="0" smtClean="0"/>
              <a:t> 64B/66B</a:t>
            </a:r>
          </a:p>
          <a:p>
            <a:pPr marL="514350" indent="-514350"/>
            <a:r>
              <a:rPr lang="en-US" sz="2000" dirty="0" err="1" smtClean="0"/>
              <a:t>Autonégociations</a:t>
            </a:r>
            <a:endParaRPr lang="en-US" sz="2000" dirty="0" smtClean="0"/>
          </a:p>
          <a:p>
            <a:pPr marL="514350" indent="-514350"/>
            <a:r>
              <a:rPr lang="en-US" sz="2000" dirty="0" err="1" smtClean="0"/>
              <a:t>Embrouillage</a:t>
            </a:r>
            <a:r>
              <a:rPr lang="en-US" sz="2000" dirty="0" smtClean="0"/>
              <a:t> des bits et </a:t>
            </a:r>
            <a:r>
              <a:rPr lang="en-US" sz="2000" dirty="0" err="1" smtClean="0"/>
              <a:t>codage</a:t>
            </a:r>
            <a:r>
              <a:rPr lang="en-US" sz="2000" dirty="0" smtClean="0"/>
              <a:t> LDPC </a:t>
            </a:r>
          </a:p>
          <a:p>
            <a:pPr marL="514350" indent="-514350">
              <a:buNone/>
            </a:pPr>
            <a:endParaRPr lang="en-US" sz="2000" dirty="0" smtClean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4077072"/>
            <a:ext cx="8678862" cy="235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47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2337876415"/>
      </p:ext>
    </p:extLst>
  </p:cSld>
  <p:clrMapOvr>
    <a:masterClrMapping/>
  </p:clrMapOvr>
  <p:transition>
    <p:sndAc>
      <p:stSnd>
        <p:snd r:embed="rId2" name="ZOUM.WAV"/>
      </p:stSnd>
    </p:sndAc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Hauts</a:t>
            </a:r>
            <a:r>
              <a:rPr lang="en-US" dirty="0"/>
              <a:t> </a:t>
            </a:r>
            <a:r>
              <a:rPr lang="en-US" dirty="0" err="1"/>
              <a:t>débits</a:t>
            </a:r>
            <a:endParaRPr 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908720"/>
            <a:ext cx="7920880" cy="5472608"/>
          </a:xfrm>
          <a:ln>
            <a:noFill/>
          </a:ln>
        </p:spPr>
        <p:txBody>
          <a:bodyPr/>
          <a:lstStyle/>
          <a:p>
            <a:pPr marL="514350" indent="-514350">
              <a:buNone/>
            </a:pPr>
            <a:r>
              <a:rPr lang="en-US" sz="2800" dirty="0" smtClean="0">
                <a:solidFill>
                  <a:srgbClr val="FFC000"/>
                </a:solidFill>
              </a:rPr>
              <a:t>100 </a:t>
            </a:r>
            <a:r>
              <a:rPr lang="en-US" sz="2800" dirty="0">
                <a:solidFill>
                  <a:srgbClr val="FFC000"/>
                </a:solidFill>
              </a:rPr>
              <a:t>Gigabit </a:t>
            </a:r>
            <a:r>
              <a:rPr lang="en-US" sz="2800" dirty="0" smtClean="0">
                <a:solidFill>
                  <a:srgbClr val="FFC000"/>
                </a:solidFill>
              </a:rPr>
              <a:t>Ethernet – Evolution continue</a:t>
            </a:r>
            <a:endParaRPr lang="en-US" sz="1800" dirty="0">
              <a:solidFill>
                <a:srgbClr val="FFC000"/>
              </a:solidFill>
            </a:endParaRPr>
          </a:p>
          <a:p>
            <a:pPr marL="514350" indent="-514350"/>
            <a:r>
              <a:rPr lang="en-US" sz="2400" dirty="0" smtClean="0"/>
              <a:t>2007 </a:t>
            </a:r>
            <a:r>
              <a:rPr lang="en-US" sz="2400" dirty="0"/>
              <a:t>: </a:t>
            </a:r>
            <a:r>
              <a:rPr lang="en-US" sz="2400" dirty="0" err="1"/>
              <a:t>volonté</a:t>
            </a:r>
            <a:r>
              <a:rPr lang="en-US" sz="2400" dirty="0"/>
              <a:t> de </a:t>
            </a:r>
            <a:r>
              <a:rPr lang="en-US" sz="2400" dirty="0" err="1"/>
              <a:t>normaliser</a:t>
            </a:r>
            <a:r>
              <a:rPr lang="en-US" sz="2400" dirty="0"/>
              <a:t> </a:t>
            </a:r>
            <a:r>
              <a:rPr lang="en-US" sz="2400" dirty="0" smtClean="0"/>
              <a:t>40 </a:t>
            </a:r>
            <a:r>
              <a:rPr lang="en-US" sz="2400" dirty="0" err="1"/>
              <a:t>G</a:t>
            </a:r>
            <a:r>
              <a:rPr lang="en-US" sz="2400" dirty="0" err="1" smtClean="0"/>
              <a:t>bE</a:t>
            </a:r>
            <a:r>
              <a:rPr lang="en-US" sz="2400" dirty="0" smtClean="0"/>
              <a:t> </a:t>
            </a:r>
            <a:r>
              <a:rPr lang="en-US" sz="2400" dirty="0"/>
              <a:t>et 100 </a:t>
            </a:r>
            <a:r>
              <a:rPr lang="en-US" sz="2400" dirty="0" err="1" smtClean="0"/>
              <a:t>GbE</a:t>
            </a:r>
            <a:endParaRPr lang="en-US" sz="2400" dirty="0"/>
          </a:p>
          <a:p>
            <a:pPr marL="514350" indent="-514350"/>
            <a:r>
              <a:rPr lang="en-US" sz="2400" dirty="0" err="1"/>
              <a:t>Juin</a:t>
            </a:r>
            <a:r>
              <a:rPr lang="en-US" sz="2400" dirty="0"/>
              <a:t> 2010 : </a:t>
            </a:r>
            <a:r>
              <a:rPr lang="en-US" sz="2400" dirty="0" err="1"/>
              <a:t>normalisation</a:t>
            </a:r>
            <a:r>
              <a:rPr lang="en-US" sz="2400" dirty="0"/>
              <a:t> du 100 </a:t>
            </a:r>
            <a:r>
              <a:rPr lang="en-US" sz="2400" dirty="0" err="1" smtClean="0"/>
              <a:t>GbE</a:t>
            </a:r>
            <a:endParaRPr lang="en-US" sz="2400" dirty="0" smtClean="0"/>
          </a:p>
          <a:p>
            <a:pPr marL="514350" indent="-514350"/>
            <a:r>
              <a:rPr lang="en-US" sz="2400" dirty="0" smtClean="0"/>
              <a:t>Distance des segments </a:t>
            </a:r>
            <a:r>
              <a:rPr lang="en-US" sz="2400" dirty="0" err="1" smtClean="0"/>
              <a:t>limités</a:t>
            </a:r>
            <a:r>
              <a:rPr lang="en-US" sz="2400" dirty="0" smtClean="0"/>
              <a:t> : 10 m, 100 m </a:t>
            </a:r>
            <a:r>
              <a:rPr lang="en-US" sz="2400" dirty="0" err="1" smtClean="0"/>
              <a:t>ou</a:t>
            </a:r>
            <a:r>
              <a:rPr lang="en-US" sz="2400" dirty="0" smtClean="0"/>
              <a:t> 40 Km (</a:t>
            </a:r>
            <a:r>
              <a:rPr lang="en-US" sz="2400" dirty="0" err="1" smtClean="0"/>
              <a:t>fo</a:t>
            </a:r>
            <a:r>
              <a:rPr lang="en-US" sz="2400" dirty="0" smtClean="0"/>
              <a:t>)</a:t>
            </a:r>
          </a:p>
          <a:p>
            <a:pPr marL="0" indent="0">
              <a:buNone/>
            </a:pPr>
            <a:r>
              <a:rPr lang="en-US" sz="2800" dirty="0" smtClean="0">
                <a:solidFill>
                  <a:srgbClr val="FFC000"/>
                </a:solidFill>
              </a:rPr>
              <a:t>Limitations de </a:t>
            </a:r>
            <a:r>
              <a:rPr lang="en-US" sz="2800" dirty="0" err="1" smtClean="0">
                <a:solidFill>
                  <a:srgbClr val="FFC000"/>
                </a:solidFill>
              </a:rPr>
              <a:t>l’Ethernet</a:t>
            </a:r>
            <a:r>
              <a:rPr lang="en-US" sz="2800" dirty="0" smtClean="0">
                <a:solidFill>
                  <a:srgbClr val="FFC000"/>
                </a:solidFill>
              </a:rPr>
              <a:t> </a:t>
            </a:r>
            <a:r>
              <a:rPr lang="en-US" sz="2800" dirty="0" err="1" smtClean="0">
                <a:solidFill>
                  <a:srgbClr val="FFC000"/>
                </a:solidFill>
              </a:rPr>
              <a:t>existant</a:t>
            </a:r>
            <a:r>
              <a:rPr lang="en-US" sz="2800" dirty="0" smtClean="0">
                <a:solidFill>
                  <a:srgbClr val="FFC000"/>
                </a:solidFill>
              </a:rPr>
              <a:t> : </a:t>
            </a:r>
            <a:r>
              <a:rPr lang="en-US" sz="2800" dirty="0" err="1" smtClean="0">
                <a:solidFill>
                  <a:srgbClr val="FFC000"/>
                </a:solidFill>
              </a:rPr>
              <a:t>petits</a:t>
            </a:r>
            <a:r>
              <a:rPr lang="en-US" sz="2800" dirty="0" smtClean="0">
                <a:solidFill>
                  <a:srgbClr val="FFC000"/>
                </a:solidFill>
              </a:rPr>
              <a:t> LAN</a:t>
            </a:r>
          </a:p>
          <a:p>
            <a:r>
              <a:rPr lang="en-US" sz="2400" dirty="0" smtClean="0"/>
              <a:t>Domaine de broadcast : </a:t>
            </a:r>
            <a:r>
              <a:rPr lang="en-US" sz="2400" dirty="0" err="1" smtClean="0"/>
              <a:t>chaque</a:t>
            </a:r>
            <a:r>
              <a:rPr lang="en-US" sz="2400" dirty="0" smtClean="0"/>
              <a:t> </a:t>
            </a:r>
            <a:r>
              <a:rPr lang="en-US" sz="2400" dirty="0" err="1" smtClean="0"/>
              <a:t>commutateur</a:t>
            </a:r>
            <a:r>
              <a:rPr lang="en-US" sz="2400" dirty="0" smtClean="0"/>
              <a:t> </a:t>
            </a:r>
            <a:r>
              <a:rPr lang="en-US" sz="2400" dirty="0" err="1" smtClean="0"/>
              <a:t>tient</a:t>
            </a:r>
            <a:r>
              <a:rPr lang="en-US" sz="2400" dirty="0" smtClean="0"/>
              <a:t> à jour </a:t>
            </a:r>
            <a:r>
              <a:rPr lang="en-US" sz="2400" dirty="0" err="1" smtClean="0"/>
              <a:t>une</a:t>
            </a:r>
            <a:r>
              <a:rPr lang="en-US" sz="2400" dirty="0" smtClean="0"/>
              <a:t> table de commutation de </a:t>
            </a:r>
            <a:r>
              <a:rPr lang="en-US" sz="2400" dirty="0" err="1" smtClean="0"/>
              <a:t>toutes</a:t>
            </a:r>
            <a:r>
              <a:rPr lang="en-US" sz="2400" dirty="0" smtClean="0"/>
              <a:t> les </a:t>
            </a:r>
            <a:r>
              <a:rPr lang="en-US" sz="2400" dirty="0" err="1" smtClean="0"/>
              <a:t>adresses</a:t>
            </a:r>
            <a:endParaRPr lang="en-US" sz="2400" dirty="0" smtClean="0"/>
          </a:p>
          <a:p>
            <a:r>
              <a:rPr lang="en-US" sz="2400" dirty="0" err="1" smtClean="0"/>
              <a:t>Taille</a:t>
            </a:r>
            <a:r>
              <a:rPr lang="en-US" sz="2400" dirty="0" smtClean="0"/>
              <a:t> du </a:t>
            </a:r>
            <a:r>
              <a:rPr lang="en-US" sz="2400" dirty="0" err="1" smtClean="0"/>
              <a:t>réseau</a:t>
            </a:r>
            <a:r>
              <a:rPr lang="en-US" sz="2400" dirty="0" smtClean="0"/>
              <a:t> </a:t>
            </a:r>
            <a:r>
              <a:rPr lang="en-US" sz="2400" dirty="0" err="1" smtClean="0"/>
              <a:t>limitée</a:t>
            </a:r>
            <a:r>
              <a:rPr lang="en-US" sz="2400" dirty="0" smtClean="0"/>
              <a:t> par son </a:t>
            </a:r>
            <a:r>
              <a:rPr lang="en-US" sz="2400" dirty="0" err="1" smtClean="0"/>
              <a:t>adressage</a:t>
            </a:r>
            <a:r>
              <a:rPr lang="en-US" sz="2400" dirty="0" smtClean="0"/>
              <a:t> plat (</a:t>
            </a:r>
            <a:r>
              <a:rPr lang="en-US" sz="2400" dirty="0" err="1" smtClean="0"/>
              <a:t>adresse</a:t>
            </a:r>
            <a:r>
              <a:rPr lang="en-US" sz="2400" dirty="0" smtClean="0"/>
              <a:t> MAC) qui ne </a:t>
            </a:r>
            <a:r>
              <a:rPr lang="en-US" sz="2400" dirty="0" err="1" smtClean="0"/>
              <a:t>permet</a:t>
            </a:r>
            <a:r>
              <a:rPr lang="en-US" sz="2400" dirty="0" smtClean="0"/>
              <a:t> pas de </a:t>
            </a:r>
            <a:r>
              <a:rPr lang="en-US" sz="2400" dirty="0" err="1" smtClean="0"/>
              <a:t>localiser</a:t>
            </a:r>
            <a:r>
              <a:rPr lang="en-US" sz="2400" dirty="0" smtClean="0"/>
              <a:t>  les </a:t>
            </a:r>
            <a:r>
              <a:rPr lang="en-US" sz="2400" dirty="0" err="1" smtClean="0"/>
              <a:t>cartes</a:t>
            </a:r>
            <a:endParaRPr lang="en-US" sz="2400" dirty="0" smtClean="0"/>
          </a:p>
          <a:p>
            <a:r>
              <a:rPr lang="en-US" sz="2400" dirty="0" err="1" smtClean="0">
                <a:solidFill>
                  <a:srgbClr val="FF0000"/>
                </a:solidFill>
              </a:rPr>
              <a:t>Besoin</a:t>
            </a:r>
            <a:r>
              <a:rPr lang="en-US" sz="2400" dirty="0" smtClean="0">
                <a:solidFill>
                  <a:srgbClr val="FF0000"/>
                </a:solidFill>
              </a:rPr>
              <a:t> de </a:t>
            </a:r>
            <a:r>
              <a:rPr lang="en-US" sz="2400" dirty="0" err="1" smtClean="0">
                <a:solidFill>
                  <a:srgbClr val="FF0000"/>
                </a:solidFill>
              </a:rPr>
              <a:t>nouvelles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err="1" smtClean="0">
                <a:solidFill>
                  <a:srgbClr val="FF0000"/>
                </a:solidFill>
              </a:rPr>
              <a:t>formes</a:t>
            </a:r>
            <a:r>
              <a:rPr lang="en-US" sz="2400" dirty="0" smtClean="0">
                <a:solidFill>
                  <a:srgbClr val="FF0000"/>
                </a:solidFill>
              </a:rPr>
              <a:t> de commutation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dirty="0" smtClean="0"/>
              <a:t>Cours LAN Q3 – Architecture de niveau 2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48</a:t>
            </a:fld>
            <a:endParaRPr lang="fr-FR" b="1" dirty="0"/>
          </a:p>
        </p:txBody>
      </p:sp>
    </p:spTree>
    <p:extLst>
      <p:ext uri="{BB962C8B-B14F-4D97-AF65-F5344CB8AC3E}">
        <p14:creationId xmlns="" xmlns:p14="http://schemas.microsoft.com/office/powerpoint/2010/main" val="1714650187"/>
      </p:ext>
    </p:extLst>
  </p:cSld>
  <p:clrMapOvr>
    <a:masterClrMapping/>
  </p:clrMapOvr>
  <p:transition>
    <p:sndAc>
      <p:stSnd>
        <p:snd r:embed="rId2" name="ZOUM.WAV"/>
      </p:stSnd>
    </p:sndAc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Hauts</a:t>
            </a:r>
            <a:r>
              <a:rPr lang="en-US" dirty="0"/>
              <a:t> </a:t>
            </a:r>
            <a:r>
              <a:rPr lang="en-US" dirty="0" err="1"/>
              <a:t>débits</a:t>
            </a:r>
            <a:endParaRPr 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908720"/>
            <a:ext cx="7920880" cy="5472608"/>
          </a:xfrm>
        </p:spPr>
        <p:txBody>
          <a:bodyPr/>
          <a:lstStyle/>
          <a:p>
            <a:pPr marL="514350" indent="-514350">
              <a:buNone/>
            </a:pPr>
            <a:r>
              <a:rPr lang="en-US" sz="2800" dirty="0" smtClean="0">
                <a:solidFill>
                  <a:srgbClr val="FFC000"/>
                </a:solidFill>
              </a:rPr>
              <a:t>100 </a:t>
            </a:r>
            <a:r>
              <a:rPr lang="en-US" sz="2800" dirty="0">
                <a:solidFill>
                  <a:srgbClr val="FFC000"/>
                </a:solidFill>
              </a:rPr>
              <a:t>Gigabit </a:t>
            </a:r>
            <a:r>
              <a:rPr lang="en-US" sz="2800" dirty="0" smtClean="0">
                <a:solidFill>
                  <a:srgbClr val="FFC000"/>
                </a:solidFill>
              </a:rPr>
              <a:t>Ethernet – MEN, WAN et datacenters</a:t>
            </a:r>
            <a:endParaRPr lang="en-US" sz="1800" dirty="0">
              <a:solidFill>
                <a:srgbClr val="FFC000"/>
              </a:solidFill>
            </a:endParaRPr>
          </a:p>
          <a:p>
            <a:pPr marL="514350" indent="-514350"/>
            <a:r>
              <a:rPr lang="en-US" sz="2400" dirty="0" err="1" smtClean="0"/>
              <a:t>Avantages</a:t>
            </a:r>
            <a:r>
              <a:rPr lang="en-US" sz="2400" dirty="0" smtClean="0"/>
              <a:t> </a:t>
            </a:r>
            <a:r>
              <a:rPr lang="en-US" sz="2400" dirty="0" err="1" smtClean="0"/>
              <a:t>d’Ethernet</a:t>
            </a:r>
            <a:r>
              <a:rPr lang="en-US" sz="2400" dirty="0" smtClean="0"/>
              <a:t> </a:t>
            </a:r>
            <a:r>
              <a:rPr lang="en-US" sz="2400" dirty="0" smtClean="0">
                <a:sym typeface="Wingdings" panose="05000000000000000000" pitchFamily="2" charset="2"/>
              </a:rPr>
              <a:t> rival </a:t>
            </a:r>
            <a:r>
              <a:rPr lang="en-US" sz="2400" dirty="0" err="1" smtClean="0">
                <a:sym typeface="Wingdings" panose="05000000000000000000" pitchFamily="2" charset="2"/>
              </a:rPr>
              <a:t>d’ATM</a:t>
            </a:r>
            <a:endParaRPr lang="en-US" sz="2400" dirty="0" smtClean="0"/>
          </a:p>
          <a:p>
            <a:pPr marL="914400" lvl="1" indent="-514350"/>
            <a:r>
              <a:rPr lang="en-US" sz="2000" dirty="0" smtClean="0"/>
              <a:t>Forte </a:t>
            </a:r>
            <a:r>
              <a:rPr lang="en-US" sz="2000" dirty="0" err="1" smtClean="0"/>
              <a:t>compatibilité</a:t>
            </a:r>
            <a:r>
              <a:rPr lang="en-US" sz="2000" dirty="0" smtClean="0"/>
              <a:t> avec IP et MPLS</a:t>
            </a:r>
          </a:p>
          <a:p>
            <a:pPr marL="914400" lvl="1" indent="-514350"/>
            <a:r>
              <a:rPr lang="en-US" sz="2000" dirty="0" smtClean="0"/>
              <a:t>Liens longue distance avec la </a:t>
            </a:r>
            <a:r>
              <a:rPr lang="en-US" sz="2000" dirty="0" err="1" smtClean="0"/>
              <a:t>f.o</a:t>
            </a:r>
            <a:r>
              <a:rPr lang="en-US" sz="2000" dirty="0" smtClean="0"/>
              <a:t>.</a:t>
            </a:r>
          </a:p>
          <a:p>
            <a:pPr marL="914400" lvl="1" indent="-514350"/>
            <a:r>
              <a:rPr lang="en-US" sz="2000" dirty="0" err="1" smtClean="0"/>
              <a:t>Présent</a:t>
            </a:r>
            <a:r>
              <a:rPr lang="en-US" sz="2000" dirty="0" smtClean="0"/>
              <a:t> sur </a:t>
            </a:r>
            <a:r>
              <a:rPr lang="en-US" sz="2000" dirty="0" err="1" smtClean="0"/>
              <a:t>tous</a:t>
            </a:r>
            <a:r>
              <a:rPr lang="en-US" sz="2000" dirty="0" smtClean="0"/>
              <a:t> les </a:t>
            </a:r>
            <a:r>
              <a:rPr lang="en-US" sz="2000" dirty="0" err="1" smtClean="0"/>
              <a:t>réseaux</a:t>
            </a:r>
            <a:r>
              <a:rPr lang="en-US" sz="2000" dirty="0" smtClean="0"/>
              <a:t> </a:t>
            </a:r>
            <a:r>
              <a:rPr lang="en-US" sz="2000" dirty="0" err="1" smtClean="0"/>
              <a:t>d’entreprise</a:t>
            </a:r>
            <a:r>
              <a:rPr lang="en-US" sz="2000" dirty="0" smtClean="0"/>
              <a:t> et </a:t>
            </a:r>
            <a:r>
              <a:rPr lang="en-US" sz="2000" dirty="0" err="1" smtClean="0"/>
              <a:t>domestiques</a:t>
            </a:r>
            <a:endParaRPr lang="en-US" sz="2000" dirty="0" smtClean="0"/>
          </a:p>
          <a:p>
            <a:pPr marL="514350" indent="-514350"/>
            <a:r>
              <a:rPr lang="en-US" sz="2400" dirty="0" smtClean="0"/>
              <a:t>Architectures de </a:t>
            </a:r>
            <a:r>
              <a:rPr lang="en-US" sz="2400" dirty="0" err="1" smtClean="0"/>
              <a:t>réseaux</a:t>
            </a:r>
            <a:r>
              <a:rPr lang="en-US" sz="2400" dirty="0" smtClean="0"/>
              <a:t> </a:t>
            </a:r>
            <a:r>
              <a:rPr lang="en-US" sz="2400" dirty="0" err="1" smtClean="0"/>
              <a:t>d’opérateurs</a:t>
            </a:r>
            <a:endParaRPr lang="en-US" sz="2400" dirty="0" smtClean="0"/>
          </a:p>
          <a:p>
            <a:pPr marL="914400" lvl="1" indent="-514350"/>
            <a:r>
              <a:rPr lang="en-US" sz="2000" dirty="0" smtClean="0"/>
              <a:t>Exploitation de </a:t>
            </a:r>
            <a:r>
              <a:rPr lang="en-US" sz="2000" dirty="0" err="1" smtClean="0"/>
              <a:t>tous</a:t>
            </a:r>
            <a:r>
              <a:rPr lang="en-US" sz="2000" dirty="0" smtClean="0"/>
              <a:t> les </a:t>
            </a:r>
            <a:r>
              <a:rPr lang="en-US" sz="2000" dirty="0" err="1" smtClean="0"/>
              <a:t>débits</a:t>
            </a:r>
            <a:r>
              <a:rPr lang="en-US" sz="2000" dirty="0" smtClean="0"/>
              <a:t> de 1GbE à 100GbE</a:t>
            </a:r>
          </a:p>
          <a:p>
            <a:pPr marL="914400" lvl="1" indent="-514350"/>
            <a:r>
              <a:rPr lang="en-US" sz="2000" smtClean="0"/>
              <a:t>Techniques VPN et VLAN</a:t>
            </a:r>
            <a:endParaRPr lang="en-US" sz="2000" dirty="0" smtClean="0"/>
          </a:p>
          <a:p>
            <a:pPr marL="514350" indent="-514350"/>
            <a:r>
              <a:rPr lang="en-US" sz="2400" dirty="0" smtClean="0"/>
              <a:t>Ethernet MPLS et Ethernet Carrier Grade</a:t>
            </a:r>
          </a:p>
          <a:p>
            <a:pPr marL="514350" indent="-514350"/>
            <a:r>
              <a:rPr lang="en-US" sz="2400" dirty="0" err="1" smtClean="0"/>
              <a:t>Réseaux</a:t>
            </a:r>
            <a:r>
              <a:rPr lang="en-US" sz="2400" dirty="0" smtClean="0"/>
              <a:t> WAN avec EVC (Ethernet Virtual Connection) : </a:t>
            </a:r>
            <a:r>
              <a:rPr lang="en-US" sz="2400" dirty="0" err="1" smtClean="0"/>
              <a:t>principe</a:t>
            </a:r>
            <a:r>
              <a:rPr lang="en-US" sz="2400" dirty="0" smtClean="0"/>
              <a:t> des VPN </a:t>
            </a:r>
            <a:r>
              <a:rPr lang="en-US" sz="2400" dirty="0" err="1" smtClean="0"/>
              <a:t>mais</a:t>
            </a:r>
            <a:r>
              <a:rPr lang="en-US" sz="2400" dirty="0" smtClean="0"/>
              <a:t> </a:t>
            </a:r>
            <a:r>
              <a:rPr lang="en-US" sz="2400" dirty="0" err="1" smtClean="0"/>
              <a:t>sur</a:t>
            </a:r>
            <a:r>
              <a:rPr lang="en-US" sz="2400" dirty="0" smtClean="0"/>
              <a:t> liaisons Ethernet</a:t>
            </a:r>
          </a:p>
          <a:p>
            <a:pPr marL="514350" indent="-514350"/>
            <a:r>
              <a:rPr lang="en-US" sz="2400" dirty="0" err="1" smtClean="0"/>
              <a:t>Réseaux</a:t>
            </a:r>
            <a:r>
              <a:rPr lang="en-US" sz="2400" dirty="0" smtClean="0"/>
              <a:t> MAN du MEF : Metropolitan Ethernet Forum </a:t>
            </a:r>
            <a:r>
              <a:rPr lang="en-US" sz="2400" dirty="0" smtClean="0">
                <a:sym typeface="Wingdings" pitchFamily="2" charset="2"/>
              </a:rPr>
              <a:t> 8 </a:t>
            </a:r>
            <a:r>
              <a:rPr lang="en-US" sz="2400" dirty="0" err="1" smtClean="0">
                <a:sym typeface="Wingdings" pitchFamily="2" charset="2"/>
              </a:rPr>
              <a:t>priorités</a:t>
            </a:r>
            <a:r>
              <a:rPr lang="en-US" sz="2400" dirty="0" smtClean="0">
                <a:sym typeface="Wingdings" pitchFamily="2" charset="2"/>
              </a:rPr>
              <a:t> Ethernet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49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2670561362"/>
      </p:ext>
    </p:extLst>
  </p:cSld>
  <p:clrMapOvr>
    <a:masterClrMapping/>
  </p:clrMapOvr>
  <p:transition>
    <p:sndAc>
      <p:stSnd>
        <p:snd r:embed="rId2" name="ZOUM.WAV"/>
      </p:stSnd>
    </p:sndAc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Janvier 2018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304800"/>
            <a:ext cx="7391400" cy="533400"/>
          </a:xfrm>
        </p:spPr>
        <p:txBody>
          <a:bodyPr/>
          <a:lstStyle/>
          <a:p>
            <a:pPr>
              <a:defRPr/>
            </a:pPr>
            <a:r>
              <a:rPr lang="fr-BE" altLang="fr-FR" sz="4000" b="1" dirty="0" smtClean="0">
                <a:solidFill>
                  <a:schemeClr val="accent1"/>
                </a:solidFill>
              </a:rPr>
              <a:t>Rappels MPR</a:t>
            </a:r>
            <a:endParaRPr lang="fr-FR" sz="4000" dirty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90600"/>
            <a:ext cx="8305800" cy="3302000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fr-BE" altLang="fr-FR" sz="2800" dirty="0" smtClean="0">
                <a:solidFill>
                  <a:schemeClr val="tx2"/>
                </a:solidFill>
              </a:rPr>
              <a:t>Couche physique - Le </a:t>
            </a:r>
            <a:r>
              <a:rPr lang="fr-BE" altLang="fr-FR" sz="2800" dirty="0">
                <a:solidFill>
                  <a:schemeClr val="tx2"/>
                </a:solidFill>
              </a:rPr>
              <a:t>canal de transmission </a:t>
            </a:r>
            <a:r>
              <a:rPr lang="fr-BE" altLang="fr-FR" sz="2800" dirty="0" smtClean="0">
                <a:solidFill>
                  <a:schemeClr val="tx2"/>
                </a:solidFill>
              </a:rPr>
              <a:t>brut</a:t>
            </a:r>
            <a:endParaRPr lang="fr-BE" altLang="fr-FR" sz="2800" dirty="0">
              <a:solidFill>
                <a:schemeClr val="tx2"/>
              </a:solidFill>
            </a:endParaRPr>
          </a:p>
          <a:p>
            <a:pPr marL="609600" indent="-609600">
              <a:lnSpc>
                <a:spcPct val="90000"/>
              </a:lnSpc>
            </a:pPr>
            <a:r>
              <a:rPr lang="fr-BE" altLang="fr-FR" sz="2400" dirty="0"/>
              <a:t>Les propriétés physiques particulières à chaque support déterminent les performances : </a:t>
            </a:r>
            <a:endParaRPr lang="fr-BE" altLang="fr-FR" sz="2400" dirty="0" smtClean="0"/>
          </a:p>
          <a:p>
            <a:pPr marL="1009650" lvl="1" indent="-609600">
              <a:lnSpc>
                <a:spcPct val="90000"/>
              </a:lnSpc>
            </a:pPr>
            <a:r>
              <a:rPr lang="fr-BE" altLang="fr-FR" sz="2000" dirty="0" smtClean="0"/>
              <a:t>Bande passante </a:t>
            </a:r>
            <a:r>
              <a:rPr lang="fr-BE" altLang="fr-FR" sz="2000" dirty="0" smtClean="0">
                <a:sym typeface="Wingdings" pitchFamily="2" charset="2"/>
              </a:rPr>
              <a:t></a:t>
            </a:r>
            <a:r>
              <a:rPr lang="fr-BE" altLang="fr-FR" sz="2000" dirty="0" smtClean="0"/>
              <a:t> débit</a:t>
            </a:r>
            <a:r>
              <a:rPr lang="fr-BE" altLang="fr-FR" sz="2000" dirty="0"/>
              <a:t>, </a:t>
            </a:r>
            <a:r>
              <a:rPr lang="fr-BE" altLang="fr-FR" sz="2000" dirty="0" smtClean="0"/>
              <a:t>rapport S/B </a:t>
            </a:r>
            <a:r>
              <a:rPr lang="fr-BE" altLang="fr-FR" sz="2000" dirty="0" smtClean="0">
                <a:sym typeface="Wingdings" pitchFamily="2" charset="2"/>
              </a:rPr>
              <a:t> taux d’erreur, </a:t>
            </a:r>
            <a:r>
              <a:rPr lang="fr-BE" altLang="fr-FR" sz="2000" dirty="0" smtClean="0"/>
              <a:t>latence …</a:t>
            </a:r>
            <a:endParaRPr lang="fr-BE" altLang="fr-FR" sz="2000" dirty="0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6400800" y="179388"/>
            <a:ext cx="0" cy="159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fr-BE" altLang="fr-FR" sz="2400"/>
          </a:p>
        </p:txBody>
      </p:sp>
      <p:grpSp>
        <p:nvGrpSpPr>
          <p:cNvPr id="13318" name="Group 20"/>
          <p:cNvGrpSpPr>
            <a:grpSpLocks/>
          </p:cNvGrpSpPr>
          <p:nvPr/>
        </p:nvGrpSpPr>
        <p:grpSpPr bwMode="auto">
          <a:xfrm>
            <a:off x="1295400" y="4359275"/>
            <a:ext cx="6457950" cy="1949450"/>
            <a:chOff x="816" y="2580"/>
            <a:chExt cx="4068" cy="950"/>
          </a:xfrm>
        </p:grpSpPr>
        <p:grpSp>
          <p:nvGrpSpPr>
            <p:cNvPr id="13319" name="Group 6"/>
            <p:cNvGrpSpPr>
              <a:grpSpLocks/>
            </p:cNvGrpSpPr>
            <p:nvPr/>
          </p:nvGrpSpPr>
          <p:grpSpPr bwMode="auto">
            <a:xfrm>
              <a:off x="816" y="2580"/>
              <a:ext cx="4068" cy="950"/>
              <a:chOff x="816" y="2448"/>
              <a:chExt cx="4068" cy="950"/>
            </a:xfrm>
          </p:grpSpPr>
          <p:sp>
            <p:nvSpPr>
              <p:cNvPr id="13322" name="Line 7"/>
              <p:cNvSpPr>
                <a:spLocks noChangeShapeType="1"/>
              </p:cNvSpPr>
              <p:nvPr/>
            </p:nvSpPr>
            <p:spPr bwMode="auto">
              <a:xfrm>
                <a:off x="1640" y="2958"/>
                <a:ext cx="2440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BE"/>
              </a:p>
            </p:txBody>
          </p:sp>
          <p:sp>
            <p:nvSpPr>
              <p:cNvPr id="13323" name="Rectangle 8"/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813" cy="542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fr-BE" altLang="fr-FR" sz="2400"/>
              </a:p>
            </p:txBody>
          </p:sp>
          <p:sp>
            <p:nvSpPr>
              <p:cNvPr id="13324" name="Rectangle 9"/>
              <p:cNvSpPr>
                <a:spLocks noChangeArrowheads="1"/>
              </p:cNvSpPr>
              <p:nvPr/>
            </p:nvSpPr>
            <p:spPr bwMode="auto">
              <a:xfrm>
                <a:off x="991" y="2892"/>
                <a:ext cx="457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fr-BE" altLang="fr-FR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Emetteur</a:t>
                </a:r>
                <a:endParaRPr lang="fr-FR" altLang="fr-FR" sz="2400"/>
              </a:p>
            </p:txBody>
          </p:sp>
          <p:sp>
            <p:nvSpPr>
              <p:cNvPr id="13325" name="Rectangle 10"/>
              <p:cNvSpPr>
                <a:spLocks noChangeArrowheads="1"/>
              </p:cNvSpPr>
              <p:nvPr/>
            </p:nvSpPr>
            <p:spPr bwMode="auto">
              <a:xfrm>
                <a:off x="4071" y="2688"/>
                <a:ext cx="813" cy="542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fr-BE" altLang="fr-FR" sz="2400"/>
              </a:p>
            </p:txBody>
          </p:sp>
          <p:sp>
            <p:nvSpPr>
              <p:cNvPr id="13326" name="Rectangle 11"/>
              <p:cNvSpPr>
                <a:spLocks noChangeArrowheads="1"/>
              </p:cNvSpPr>
              <p:nvPr/>
            </p:nvSpPr>
            <p:spPr bwMode="auto">
              <a:xfrm>
                <a:off x="4128" y="2880"/>
                <a:ext cx="520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fr-BE" altLang="fr-FR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Récepteur</a:t>
                </a:r>
                <a:endParaRPr lang="fr-FR" altLang="fr-FR" sz="2400"/>
              </a:p>
            </p:txBody>
          </p:sp>
          <p:sp>
            <p:nvSpPr>
              <p:cNvPr id="13327" name="Rectangle 12"/>
              <p:cNvSpPr>
                <a:spLocks noChangeArrowheads="1"/>
              </p:cNvSpPr>
              <p:nvPr/>
            </p:nvSpPr>
            <p:spPr bwMode="auto">
              <a:xfrm>
                <a:off x="2256" y="3264"/>
                <a:ext cx="1080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fr-FR" altLang="fr-FR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canal de transmission</a:t>
                </a:r>
                <a:endParaRPr lang="fr-FR" altLang="fr-FR" sz="2400"/>
              </a:p>
            </p:txBody>
          </p:sp>
          <p:sp>
            <p:nvSpPr>
              <p:cNvPr id="13328" name="Rectangle 14"/>
              <p:cNvSpPr>
                <a:spLocks noChangeArrowheads="1"/>
              </p:cNvSpPr>
              <p:nvPr/>
            </p:nvSpPr>
            <p:spPr bwMode="auto">
              <a:xfrm>
                <a:off x="3408" y="2448"/>
                <a:ext cx="217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fr-BE" altLang="fr-FR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bruit</a:t>
                </a:r>
                <a:endParaRPr lang="fr-FR" altLang="fr-FR" sz="2400"/>
              </a:p>
            </p:txBody>
          </p:sp>
          <p:sp>
            <p:nvSpPr>
              <p:cNvPr id="13329" name="Rectangle 15"/>
              <p:cNvSpPr>
                <a:spLocks noChangeArrowheads="1"/>
              </p:cNvSpPr>
              <p:nvPr/>
            </p:nvSpPr>
            <p:spPr bwMode="auto">
              <a:xfrm>
                <a:off x="2592" y="2448"/>
                <a:ext cx="384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fr-BE" altLang="fr-FR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signal</a:t>
                </a:r>
                <a:endParaRPr lang="fr-FR" altLang="fr-FR" sz="2400"/>
              </a:p>
            </p:txBody>
          </p:sp>
          <p:sp>
            <p:nvSpPr>
              <p:cNvPr id="13330" name="Rectangle 16"/>
              <p:cNvSpPr>
                <a:spLocks noChangeArrowheads="1"/>
              </p:cNvSpPr>
              <p:nvPr/>
            </p:nvSpPr>
            <p:spPr bwMode="auto">
              <a:xfrm>
                <a:off x="1728" y="2448"/>
                <a:ext cx="55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fr-BE" altLang="fr-FR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information</a:t>
                </a:r>
                <a:endParaRPr lang="fr-FR" altLang="fr-FR" sz="2400"/>
              </a:p>
            </p:txBody>
          </p:sp>
          <p:graphicFrame>
            <p:nvGraphicFramePr>
              <p:cNvPr id="13331" name="Object 17"/>
              <p:cNvGraphicFramePr>
                <a:graphicFrameLocks noChangeAspect="1"/>
              </p:cNvGraphicFramePr>
              <p:nvPr/>
            </p:nvGraphicFramePr>
            <p:xfrm>
              <a:off x="2496" y="2640"/>
              <a:ext cx="593" cy="535"/>
            </p:xfrm>
            <a:graphic>
              <a:graphicData uri="http://schemas.openxmlformats.org/presentationml/2006/ole">
                <p:oleObj spid="_x0000_s1026" name="Visio" r:id="rId5" imgW="1729897" imgH="1559965" progId="Visio.Drawing.11">
                  <p:embed/>
                </p:oleObj>
              </a:graphicData>
            </a:graphic>
          </p:graphicFrame>
        </p:grpSp>
        <p:sp>
          <p:nvSpPr>
            <p:cNvPr id="13320" name="Line 18"/>
            <p:cNvSpPr>
              <a:spLocks noChangeShapeType="1"/>
            </p:cNvSpPr>
            <p:nvPr/>
          </p:nvSpPr>
          <p:spPr bwMode="auto">
            <a:xfrm>
              <a:off x="2064" y="2772"/>
              <a:ext cx="384" cy="10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BE"/>
            </a:p>
          </p:txBody>
        </p:sp>
        <p:sp>
          <p:nvSpPr>
            <p:cNvPr id="13321" name="Line 19"/>
            <p:cNvSpPr>
              <a:spLocks noChangeShapeType="1"/>
            </p:cNvSpPr>
            <p:nvPr/>
          </p:nvSpPr>
          <p:spPr bwMode="auto">
            <a:xfrm flipH="1">
              <a:off x="2880" y="2714"/>
              <a:ext cx="456" cy="2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fr-BE"/>
            </a:p>
          </p:txBody>
        </p:sp>
      </p:grp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MPR – Couche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2204EE-DCDD-4CD9-83B4-2F0FE66E837D}" type="slidenum">
              <a:rPr lang="fr-FR" altLang="fr-FR" smtClean="0"/>
              <a:pPr>
                <a:defRPr/>
              </a:pPr>
              <a:t>5</a:t>
            </a:fld>
            <a:endParaRPr lang="fr-FR" altLang="fr-FR" b="1"/>
          </a:p>
        </p:txBody>
      </p:sp>
    </p:spTree>
    <p:extLst>
      <p:ext uri="{BB962C8B-B14F-4D97-AF65-F5344CB8AC3E}">
        <p14:creationId xmlns="" xmlns:p14="http://schemas.microsoft.com/office/powerpoint/2010/main" val="2803714287"/>
      </p:ext>
    </p:extLst>
  </p:cSld>
  <p:clrMapOvr>
    <a:masterClrMapping/>
  </p:clrMapOvr>
  <p:transition>
    <p:sndAc>
      <p:stSnd>
        <p:snd r:embed="rId4" name="ZOUM.WAV"/>
      </p:stSnd>
    </p:sndAc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Hauts</a:t>
            </a:r>
            <a:r>
              <a:rPr lang="en-US" dirty="0"/>
              <a:t> </a:t>
            </a:r>
            <a:r>
              <a:rPr lang="en-US" dirty="0" err="1"/>
              <a:t>débits</a:t>
            </a:r>
            <a:endParaRPr 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908720"/>
            <a:ext cx="7920880" cy="5472608"/>
          </a:xfrm>
        </p:spPr>
        <p:txBody>
          <a:bodyPr/>
          <a:lstStyle/>
          <a:p>
            <a:pPr marL="514350" indent="-514350">
              <a:buNone/>
            </a:pPr>
            <a:r>
              <a:rPr lang="en-US" dirty="0" smtClean="0">
                <a:solidFill>
                  <a:srgbClr val="FFC000"/>
                </a:solidFill>
              </a:rPr>
              <a:t>100 </a:t>
            </a:r>
            <a:r>
              <a:rPr lang="en-US" dirty="0">
                <a:solidFill>
                  <a:srgbClr val="FFC000"/>
                </a:solidFill>
              </a:rPr>
              <a:t>Gigabit </a:t>
            </a:r>
            <a:r>
              <a:rPr lang="en-US" dirty="0" smtClean="0">
                <a:solidFill>
                  <a:srgbClr val="FFC000"/>
                </a:solidFill>
              </a:rPr>
              <a:t>Ethernet</a:t>
            </a:r>
            <a:endParaRPr lang="en-US" sz="2400" dirty="0" smtClean="0"/>
          </a:p>
          <a:p>
            <a:pPr marL="514350" indent="-514350"/>
            <a:r>
              <a:rPr lang="en-US" sz="2400" dirty="0" smtClean="0">
                <a:sym typeface="Wingdings" pitchFamily="2" charset="2"/>
              </a:rPr>
              <a:t>RPR (Resilient Packet Ring) </a:t>
            </a:r>
            <a:r>
              <a:rPr lang="en-US" sz="2400" dirty="0" err="1" smtClean="0">
                <a:sym typeface="Wingdings" pitchFamily="2" charset="2"/>
              </a:rPr>
              <a:t>ou</a:t>
            </a:r>
            <a:r>
              <a:rPr lang="en-US" sz="2400" dirty="0" smtClean="0">
                <a:sym typeface="Wingdings" pitchFamily="2" charset="2"/>
              </a:rPr>
              <a:t> 802.17  </a:t>
            </a:r>
          </a:p>
          <a:p>
            <a:pPr marL="914400" lvl="1" indent="-514350"/>
            <a:r>
              <a:rPr lang="en-US" sz="1800" dirty="0" smtClean="0">
                <a:sym typeface="Wingdings" pitchFamily="2" charset="2"/>
              </a:rPr>
              <a:t>Boucles à </a:t>
            </a:r>
            <a:r>
              <a:rPr lang="en-US" sz="1800" dirty="0" err="1" smtClean="0">
                <a:sym typeface="Wingdings" pitchFamily="2" charset="2"/>
              </a:rPr>
              <a:t>f.o</a:t>
            </a:r>
            <a:r>
              <a:rPr lang="en-US" sz="1800" dirty="0" smtClean="0">
                <a:sym typeface="Wingdings" pitchFamily="2" charset="2"/>
              </a:rPr>
              <a:t>. </a:t>
            </a:r>
            <a:r>
              <a:rPr lang="en-US" sz="1800" dirty="0" err="1" smtClean="0">
                <a:sym typeface="Wingdings" pitchFamily="2" charset="2"/>
              </a:rPr>
              <a:t>comme</a:t>
            </a:r>
            <a:r>
              <a:rPr lang="en-US" sz="1800" dirty="0" smtClean="0">
                <a:sym typeface="Wingdings" pitchFamily="2" charset="2"/>
              </a:rPr>
              <a:t> </a:t>
            </a:r>
            <a:r>
              <a:rPr lang="en-US" sz="1800" dirty="0" err="1" smtClean="0">
                <a:sym typeface="Wingdings" pitchFamily="2" charset="2"/>
              </a:rPr>
              <a:t>sur</a:t>
            </a:r>
            <a:r>
              <a:rPr lang="en-US" sz="1800" dirty="0" smtClean="0">
                <a:sym typeface="Wingdings" pitchFamily="2" charset="2"/>
              </a:rPr>
              <a:t> SONET</a:t>
            </a:r>
          </a:p>
          <a:p>
            <a:pPr marL="514350" indent="-514350"/>
            <a:r>
              <a:rPr lang="en-US" sz="2400" dirty="0" smtClean="0">
                <a:sym typeface="Wingdings" pitchFamily="2" charset="2"/>
              </a:rPr>
              <a:t>MPLS Ethernet Forwarding</a:t>
            </a:r>
          </a:p>
          <a:p>
            <a:pPr marL="514350" indent="-514350"/>
            <a:r>
              <a:rPr lang="en-US" sz="2400" dirty="0" smtClean="0">
                <a:sym typeface="Wingdings" pitchFamily="2" charset="2"/>
              </a:rPr>
              <a:t>Ethernet Carrier Grade</a:t>
            </a:r>
          </a:p>
          <a:p>
            <a:pPr marL="914400" lvl="1" indent="-514350"/>
            <a:r>
              <a:rPr lang="en-US" sz="2000" dirty="0" smtClean="0">
                <a:sym typeface="Wingdings" pitchFamily="2" charset="2"/>
              </a:rPr>
              <a:t>Support des flux </a:t>
            </a:r>
            <a:r>
              <a:rPr lang="en-US" sz="2000" dirty="0" err="1" smtClean="0">
                <a:sym typeface="Wingdings" pitchFamily="2" charset="2"/>
              </a:rPr>
              <a:t>multimedias</a:t>
            </a:r>
            <a:r>
              <a:rPr lang="en-US" sz="2000" dirty="0" smtClean="0">
                <a:sym typeface="Wingdings" pitchFamily="2" charset="2"/>
              </a:rPr>
              <a:t> des </a:t>
            </a:r>
            <a:r>
              <a:rPr lang="en-US" sz="2000" dirty="0" err="1" smtClean="0">
                <a:sym typeface="Wingdings" pitchFamily="2" charset="2"/>
              </a:rPr>
              <a:t>opérateurs</a:t>
            </a:r>
            <a:r>
              <a:rPr lang="en-US" sz="2000" dirty="0" smtClean="0">
                <a:sym typeface="Wingdings" pitchFamily="2" charset="2"/>
              </a:rPr>
              <a:t> de </a:t>
            </a:r>
            <a:r>
              <a:rPr lang="en-US" sz="2000" dirty="0" err="1" smtClean="0">
                <a:sym typeface="Wingdings" pitchFamily="2" charset="2"/>
              </a:rPr>
              <a:t>télécommunication</a:t>
            </a:r>
            <a:endParaRPr lang="en-US" sz="2000" dirty="0" smtClean="0">
              <a:sym typeface="Wingdings" pitchFamily="2" charset="2"/>
            </a:endParaRPr>
          </a:p>
          <a:p>
            <a:pPr marL="914400" lvl="1" indent="-514350"/>
            <a:r>
              <a:rPr lang="en-US" sz="2000" dirty="0" smtClean="0">
                <a:sym typeface="Wingdings" pitchFamily="2" charset="2"/>
              </a:rPr>
              <a:t>Extension de la </a:t>
            </a:r>
            <a:r>
              <a:rPr lang="en-US" sz="2000" dirty="0" err="1" smtClean="0">
                <a:sym typeface="Wingdings" pitchFamily="2" charset="2"/>
              </a:rPr>
              <a:t>technologie</a:t>
            </a:r>
            <a:r>
              <a:rPr lang="en-US" sz="2000" dirty="0" smtClean="0">
                <a:sym typeface="Wingdings" pitchFamily="2" charset="2"/>
              </a:rPr>
              <a:t> des VLAN</a:t>
            </a:r>
            <a:endParaRPr lang="en-US" sz="2000" dirty="0" smtClean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50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3171365064"/>
      </p:ext>
    </p:extLst>
  </p:cSld>
  <p:clrMapOvr>
    <a:masterClrMapping/>
  </p:clrMapOvr>
  <p:transition>
    <p:sndAc>
      <p:stSnd>
        <p:snd r:embed="rId2" name="ZOUM.WAV"/>
      </p:stSnd>
    </p:sndAc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09600" y="914400"/>
            <a:ext cx="7772400" cy="1676400"/>
          </a:xfrm>
        </p:spPr>
        <p:txBody>
          <a:bodyPr anchor="ctr" anchorCtr="1"/>
          <a:lstStyle/>
          <a:p>
            <a:pPr algn="l"/>
            <a:r>
              <a:rPr lang="fr-BE" sz="4800" dirty="0" smtClean="0"/>
              <a:t>LAN Virtuels VLAN</a:t>
            </a:r>
            <a:endParaRPr lang="fr-FR" sz="4800" dirty="0"/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2590800"/>
            <a:ext cx="7772400" cy="3581400"/>
          </a:xfrm>
        </p:spPr>
        <p:txBody>
          <a:bodyPr/>
          <a:lstStyle/>
          <a:p>
            <a:pPr marL="457200" lvl="1" indent="0">
              <a:buFont typeface="Wingdings" pitchFamily="2" charset="2"/>
              <a:buChar char="Ø"/>
            </a:pPr>
            <a:r>
              <a:rPr lang="fr-BE" dirty="0"/>
              <a:t> </a:t>
            </a:r>
            <a:r>
              <a:rPr lang="fr-BE" dirty="0" smtClean="0"/>
              <a:t>Besoins</a:t>
            </a:r>
            <a:endParaRPr lang="fr-BE" dirty="0"/>
          </a:p>
          <a:p>
            <a:pPr marL="457200" lvl="1" indent="0">
              <a:buFont typeface="Wingdings" pitchFamily="2" charset="2"/>
              <a:buChar char="Ø"/>
            </a:pPr>
            <a:r>
              <a:rPr lang="fr-BE" dirty="0"/>
              <a:t> </a:t>
            </a:r>
            <a:r>
              <a:rPr lang="fr-BE" dirty="0" smtClean="0"/>
              <a:t>802.1Q</a:t>
            </a:r>
          </a:p>
          <a:p>
            <a:pPr marL="457200" lvl="1" indent="0">
              <a:buFont typeface="Wingdings" pitchFamily="2" charset="2"/>
              <a:buChar char="Ø"/>
            </a:pPr>
            <a:r>
              <a:rPr lang="fr-BE" dirty="0" smtClean="0"/>
              <a:t> Administration des VLAN</a:t>
            </a:r>
          </a:p>
          <a:p>
            <a:pPr marL="457200" lvl="1" indent="0">
              <a:buFont typeface="Wingdings" pitchFamily="2" charset="2"/>
              <a:buChar char="Ø"/>
            </a:pPr>
            <a:r>
              <a:rPr lang="fr-BE" dirty="0" smtClean="0"/>
              <a:t> Types de VLAN</a:t>
            </a:r>
          </a:p>
        </p:txBody>
      </p:sp>
    </p:spTree>
  </p:cSld>
  <p:clrMapOvr>
    <a:masterClrMapping/>
  </p:clrMapOvr>
  <p:transition>
    <p:sndAc>
      <p:stSnd>
        <p:snd r:embed="rId3" name="ZOUM.WAV"/>
      </p:stSnd>
    </p:sndAc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Besoins</a:t>
            </a:r>
            <a:endParaRPr 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908720"/>
            <a:ext cx="7920880" cy="5472608"/>
          </a:xfrm>
        </p:spPr>
        <p:txBody>
          <a:bodyPr/>
          <a:lstStyle/>
          <a:p>
            <a:pPr marL="514350" indent="-514350">
              <a:buNone/>
            </a:pPr>
            <a:r>
              <a:rPr lang="en-US" dirty="0" err="1" smtClean="0">
                <a:solidFill>
                  <a:srgbClr val="FFC000"/>
                </a:solidFill>
              </a:rPr>
              <a:t>Besoins</a:t>
            </a:r>
            <a:r>
              <a:rPr lang="en-US" dirty="0" smtClean="0">
                <a:solidFill>
                  <a:srgbClr val="FFC000"/>
                </a:solidFill>
              </a:rPr>
              <a:t> de segmentation </a:t>
            </a:r>
            <a:r>
              <a:rPr lang="en-US" dirty="0" err="1" smtClean="0">
                <a:solidFill>
                  <a:srgbClr val="FFC000"/>
                </a:solidFill>
              </a:rPr>
              <a:t>en</a:t>
            </a:r>
            <a:r>
              <a:rPr lang="en-US" dirty="0" smtClean="0">
                <a:solidFill>
                  <a:srgbClr val="FFC000"/>
                </a:solidFill>
              </a:rPr>
              <a:t> LAN </a:t>
            </a:r>
            <a:r>
              <a:rPr lang="en-US" dirty="0" err="1" smtClean="0">
                <a:solidFill>
                  <a:srgbClr val="FFC000"/>
                </a:solidFill>
              </a:rPr>
              <a:t>logiques</a:t>
            </a:r>
            <a:endParaRPr lang="en-US" sz="2400" dirty="0" smtClean="0"/>
          </a:p>
          <a:p>
            <a:pPr marL="514350" indent="-514350"/>
            <a:r>
              <a:rPr lang="en-US" sz="2800" dirty="0" err="1" smtClean="0"/>
              <a:t>Refléter</a:t>
            </a:r>
            <a:r>
              <a:rPr lang="en-US" sz="2800" dirty="0" smtClean="0"/>
              <a:t> la structure </a:t>
            </a:r>
            <a:r>
              <a:rPr lang="en-US" sz="2800" dirty="0" err="1" smtClean="0"/>
              <a:t>organisationnelle</a:t>
            </a:r>
            <a:endParaRPr lang="en-US" sz="2800" dirty="0" smtClean="0"/>
          </a:p>
          <a:p>
            <a:pPr marL="914400" lvl="1" indent="-514350"/>
            <a:r>
              <a:rPr lang="en-US" sz="2400" dirty="0" err="1" smtClean="0"/>
              <a:t>Sécurité</a:t>
            </a:r>
            <a:r>
              <a:rPr lang="en-US" sz="2400" dirty="0" smtClean="0"/>
              <a:t> : </a:t>
            </a:r>
            <a:r>
              <a:rPr lang="en-US" sz="2400" dirty="0" err="1" smtClean="0"/>
              <a:t>confidentialité</a:t>
            </a:r>
            <a:r>
              <a:rPr lang="en-US" sz="2400" dirty="0" smtClean="0"/>
              <a:t> des </a:t>
            </a:r>
            <a:r>
              <a:rPr lang="en-US" sz="2400" dirty="0" err="1" smtClean="0"/>
              <a:t>données</a:t>
            </a:r>
            <a:endParaRPr lang="en-US" sz="2400" dirty="0" smtClean="0"/>
          </a:p>
          <a:p>
            <a:pPr marL="1314450" lvl="2" indent="-514350"/>
            <a:r>
              <a:rPr lang="en-US" sz="1800" dirty="0" smtClean="0"/>
              <a:t>LAN de </a:t>
            </a:r>
            <a:r>
              <a:rPr lang="en-US" sz="1800" dirty="0" err="1" smtClean="0"/>
              <a:t>serveurs</a:t>
            </a:r>
            <a:r>
              <a:rPr lang="en-US" sz="1800" dirty="0" smtClean="0"/>
              <a:t> à usage general</a:t>
            </a:r>
          </a:p>
          <a:p>
            <a:pPr marL="1314450" lvl="2" indent="-514350"/>
            <a:r>
              <a:rPr lang="en-US" sz="1800" dirty="0" smtClean="0"/>
              <a:t>LANs de </a:t>
            </a:r>
            <a:r>
              <a:rPr lang="en-US" sz="1800" dirty="0" err="1" smtClean="0"/>
              <a:t>serveurs</a:t>
            </a:r>
            <a:r>
              <a:rPr lang="en-US" sz="1800" dirty="0" smtClean="0"/>
              <a:t> </a:t>
            </a:r>
            <a:r>
              <a:rPr lang="en-US" sz="1800" dirty="0" err="1" smtClean="0"/>
              <a:t>réservés</a:t>
            </a:r>
            <a:r>
              <a:rPr lang="en-US" sz="1800" dirty="0" smtClean="0"/>
              <a:t> ex. RH, </a:t>
            </a:r>
            <a:r>
              <a:rPr lang="en-US" sz="1800" dirty="0" err="1" smtClean="0"/>
              <a:t>comptabilité</a:t>
            </a:r>
            <a:r>
              <a:rPr lang="en-US" sz="1800" dirty="0" smtClean="0"/>
              <a:t>, ..</a:t>
            </a:r>
          </a:p>
          <a:p>
            <a:pPr marL="1314450" lvl="2" indent="-514350"/>
            <a:r>
              <a:rPr lang="en-US" sz="1800" dirty="0" err="1" smtClean="0"/>
              <a:t>serveurs</a:t>
            </a:r>
            <a:r>
              <a:rPr lang="en-US" sz="1800" dirty="0" smtClean="0"/>
              <a:t> sur DMZ, </a:t>
            </a:r>
            <a:r>
              <a:rPr lang="en-US" sz="1800" dirty="0" err="1" smtClean="0"/>
              <a:t>protéger</a:t>
            </a:r>
            <a:r>
              <a:rPr lang="en-US" sz="1800" dirty="0" smtClean="0"/>
              <a:t> de </a:t>
            </a:r>
            <a:r>
              <a:rPr lang="en-US" sz="1800" dirty="0" err="1" smtClean="0"/>
              <a:t>l’accés</a:t>
            </a:r>
            <a:r>
              <a:rPr lang="en-US" sz="1800" dirty="0" smtClean="0"/>
              <a:t> </a:t>
            </a:r>
            <a:r>
              <a:rPr lang="en-US" sz="1800" dirty="0" err="1" smtClean="0"/>
              <a:t>depuis</a:t>
            </a:r>
            <a:r>
              <a:rPr lang="en-US" sz="1800" dirty="0" smtClean="0"/>
              <a:t> Internet</a:t>
            </a:r>
          </a:p>
          <a:p>
            <a:pPr marL="914400" lvl="1" indent="-514350"/>
            <a:r>
              <a:rPr lang="en-US" sz="2400" dirty="0" smtClean="0"/>
              <a:t>Charge, performances et congestion</a:t>
            </a:r>
          </a:p>
          <a:p>
            <a:pPr marL="1314450" lvl="2" indent="-514350"/>
            <a:r>
              <a:rPr lang="en-US" sz="1800" dirty="0" err="1" smtClean="0"/>
              <a:t>Besoins</a:t>
            </a:r>
            <a:r>
              <a:rPr lang="en-US" sz="1800" dirty="0" smtClean="0"/>
              <a:t> </a:t>
            </a:r>
            <a:r>
              <a:rPr lang="en-US" sz="1800" dirty="0" err="1" smtClean="0"/>
              <a:t>différents</a:t>
            </a:r>
            <a:r>
              <a:rPr lang="en-US" sz="1800" dirty="0" smtClean="0"/>
              <a:t> des </a:t>
            </a:r>
            <a:r>
              <a:rPr lang="en-US" sz="1800" dirty="0" err="1" smtClean="0"/>
              <a:t>utilisateurs</a:t>
            </a:r>
            <a:endParaRPr lang="en-US" sz="1800" dirty="0" smtClean="0"/>
          </a:p>
          <a:p>
            <a:pPr marL="1314450" lvl="2" indent="-514350"/>
            <a:r>
              <a:rPr lang="en-US" sz="1800" dirty="0" smtClean="0"/>
              <a:t>Segmentation de </a:t>
            </a:r>
            <a:r>
              <a:rPr lang="en-US" sz="1800" dirty="0" err="1" smtClean="0"/>
              <a:t>certains</a:t>
            </a:r>
            <a:r>
              <a:rPr lang="en-US" sz="1800" dirty="0" smtClean="0"/>
              <a:t> LAN pour ne pas </a:t>
            </a:r>
            <a:r>
              <a:rPr lang="en-US" sz="1800" dirty="0" err="1" smtClean="0"/>
              <a:t>saturer</a:t>
            </a:r>
            <a:r>
              <a:rPr lang="en-US" sz="1800" dirty="0" smtClean="0"/>
              <a:t> tout le </a:t>
            </a:r>
            <a:r>
              <a:rPr lang="en-US" sz="1800" dirty="0" err="1" smtClean="0"/>
              <a:t>réseau</a:t>
            </a:r>
            <a:endParaRPr lang="en-US" sz="1800" dirty="0" smtClean="0"/>
          </a:p>
          <a:p>
            <a:pPr marL="914400" lvl="1" indent="-514350"/>
            <a:r>
              <a:rPr lang="en-US" sz="2400" dirty="0" smtClean="0"/>
              <a:t>Diffusion </a:t>
            </a:r>
            <a:r>
              <a:rPr lang="en-US" sz="2400" dirty="0" err="1" smtClean="0"/>
              <a:t>générale</a:t>
            </a:r>
            <a:r>
              <a:rPr lang="en-US" sz="2400" dirty="0" smtClean="0"/>
              <a:t> - Broadcasts</a:t>
            </a:r>
          </a:p>
          <a:p>
            <a:pPr marL="1314450" lvl="2" indent="-514350"/>
            <a:r>
              <a:rPr lang="en-US" sz="1800" dirty="0" smtClean="0"/>
              <a:t>commutation </a:t>
            </a:r>
            <a:r>
              <a:rPr lang="en-US" sz="1800" dirty="0" err="1" smtClean="0"/>
              <a:t>vers</a:t>
            </a:r>
            <a:r>
              <a:rPr lang="en-US" sz="1800" dirty="0" smtClean="0"/>
              <a:t> </a:t>
            </a:r>
            <a:r>
              <a:rPr lang="en-US" sz="1800" dirty="0" err="1" smtClean="0"/>
              <a:t>destinataires</a:t>
            </a:r>
            <a:r>
              <a:rPr lang="en-US" sz="1800" dirty="0" smtClean="0"/>
              <a:t> </a:t>
            </a:r>
            <a:r>
              <a:rPr lang="en-US" sz="1800" dirty="0" err="1" smtClean="0"/>
              <a:t>inconnus</a:t>
            </a:r>
            <a:endParaRPr lang="en-US" sz="1800" dirty="0" smtClean="0"/>
          </a:p>
          <a:p>
            <a:pPr marL="1314450" lvl="2" indent="-514350"/>
            <a:r>
              <a:rPr lang="en-US" sz="1800" dirty="0" err="1" smtClean="0"/>
              <a:t>Protocoles</a:t>
            </a:r>
            <a:r>
              <a:rPr lang="en-US" sz="1800" dirty="0" smtClean="0"/>
              <a:t> des couches </a:t>
            </a:r>
            <a:r>
              <a:rPr lang="en-US" sz="1800" dirty="0" err="1" smtClean="0"/>
              <a:t>supérieures</a:t>
            </a:r>
            <a:r>
              <a:rPr lang="en-US" sz="1800" dirty="0" smtClean="0"/>
              <a:t> : ARP, DHCP, </a:t>
            </a:r>
            <a:r>
              <a:rPr lang="en-US" sz="1800" dirty="0" err="1" smtClean="0"/>
              <a:t>découvertes</a:t>
            </a:r>
            <a:r>
              <a:rPr lang="en-US" sz="1800" dirty="0" smtClean="0"/>
              <a:t> des services</a:t>
            </a:r>
          </a:p>
          <a:p>
            <a:pPr marL="1314450" lvl="2" indent="-514350"/>
            <a:r>
              <a:rPr lang="en-US" sz="1800" dirty="0" err="1" smtClean="0"/>
              <a:t>Cartes</a:t>
            </a:r>
            <a:r>
              <a:rPr lang="en-US" sz="1800" dirty="0" smtClean="0"/>
              <a:t> </a:t>
            </a:r>
            <a:r>
              <a:rPr lang="en-US" sz="1800" dirty="0" err="1" smtClean="0"/>
              <a:t>réseaux</a:t>
            </a:r>
            <a:r>
              <a:rPr lang="en-US" sz="1800" dirty="0" smtClean="0"/>
              <a:t> </a:t>
            </a:r>
            <a:r>
              <a:rPr lang="en-US" sz="1800" dirty="0" err="1" smtClean="0"/>
              <a:t>défectueuses</a:t>
            </a:r>
            <a:r>
              <a:rPr lang="en-US" sz="1800" dirty="0" smtClean="0"/>
              <a:t>, Broadcast storms, …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52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866708097"/>
      </p:ext>
    </p:extLst>
  </p:cSld>
  <p:clrMapOvr>
    <a:masterClrMapping/>
  </p:clrMapOvr>
  <p:transition>
    <p:sndAc>
      <p:stSnd>
        <p:snd r:embed="rId2" name="ZOUM.WAV"/>
      </p:stSnd>
    </p:sndAc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Besoins</a:t>
            </a:r>
            <a:endParaRPr 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908720"/>
            <a:ext cx="7920880" cy="5472608"/>
          </a:xfrm>
        </p:spPr>
        <p:txBody>
          <a:bodyPr/>
          <a:lstStyle/>
          <a:p>
            <a:pPr marL="514350" indent="-514350">
              <a:buNone/>
            </a:pPr>
            <a:r>
              <a:rPr lang="en-US" dirty="0" err="1" smtClean="0">
                <a:solidFill>
                  <a:srgbClr val="FFC000"/>
                </a:solidFill>
              </a:rPr>
              <a:t>Besoins</a:t>
            </a:r>
            <a:r>
              <a:rPr lang="en-US" dirty="0" smtClean="0">
                <a:solidFill>
                  <a:srgbClr val="FFC000"/>
                </a:solidFill>
              </a:rPr>
              <a:t> de </a:t>
            </a:r>
            <a:r>
              <a:rPr lang="en-US" dirty="0" err="1" smtClean="0">
                <a:solidFill>
                  <a:srgbClr val="FFC000"/>
                </a:solidFill>
              </a:rPr>
              <a:t>séparer</a:t>
            </a:r>
            <a:r>
              <a:rPr lang="en-US" dirty="0" smtClean="0">
                <a:solidFill>
                  <a:srgbClr val="FFC000"/>
                </a:solidFill>
              </a:rPr>
              <a:t> les topologies </a:t>
            </a:r>
            <a:r>
              <a:rPr lang="en-US" dirty="0" err="1" smtClean="0">
                <a:solidFill>
                  <a:srgbClr val="FFC000"/>
                </a:solidFill>
              </a:rPr>
              <a:t>logiques</a:t>
            </a:r>
            <a:r>
              <a:rPr lang="en-US" dirty="0" smtClean="0">
                <a:solidFill>
                  <a:srgbClr val="FFC000"/>
                </a:solidFill>
              </a:rPr>
              <a:t> des topologies physiques</a:t>
            </a:r>
            <a:endParaRPr lang="en-US" sz="2400" dirty="0" smtClean="0"/>
          </a:p>
          <a:p>
            <a:pPr marL="514350" indent="-514350"/>
            <a:r>
              <a:rPr lang="en-US" sz="2400" dirty="0" err="1" smtClean="0"/>
              <a:t>Gestion</a:t>
            </a:r>
            <a:r>
              <a:rPr lang="en-US" sz="2400" dirty="0" smtClean="0"/>
              <a:t> de la structure </a:t>
            </a:r>
            <a:r>
              <a:rPr lang="en-US" sz="2400" dirty="0" err="1" smtClean="0"/>
              <a:t>organisationnelle</a:t>
            </a:r>
            <a:endParaRPr lang="en-US" sz="2400" dirty="0" smtClean="0"/>
          </a:p>
          <a:p>
            <a:pPr marL="914400" lvl="1" indent="-514350"/>
            <a:r>
              <a:rPr lang="en-US" sz="2000" dirty="0" err="1" smtClean="0"/>
              <a:t>Besoins</a:t>
            </a:r>
            <a:r>
              <a:rPr lang="en-US" sz="2000" dirty="0" smtClean="0"/>
              <a:t> de performance </a:t>
            </a:r>
            <a:r>
              <a:rPr lang="en-US" sz="2000" dirty="0" err="1" smtClean="0"/>
              <a:t>variés</a:t>
            </a:r>
            <a:r>
              <a:rPr lang="en-US" sz="2000" dirty="0" smtClean="0"/>
              <a:t> pour </a:t>
            </a:r>
            <a:r>
              <a:rPr lang="en-US" sz="2000" dirty="0" err="1" smtClean="0"/>
              <a:t>chaque</a:t>
            </a:r>
            <a:r>
              <a:rPr lang="en-US" sz="2000" dirty="0" smtClean="0"/>
              <a:t> </a:t>
            </a:r>
            <a:r>
              <a:rPr lang="en-US" sz="2000" dirty="0" err="1" smtClean="0"/>
              <a:t>département</a:t>
            </a:r>
            <a:endParaRPr lang="en-US" sz="2000" dirty="0" smtClean="0"/>
          </a:p>
          <a:p>
            <a:pPr marL="914400" lvl="1" indent="-514350"/>
            <a:r>
              <a:rPr lang="en-US" sz="2000" dirty="0" err="1" smtClean="0"/>
              <a:t>Permettre</a:t>
            </a:r>
            <a:r>
              <a:rPr lang="en-US" sz="2000" dirty="0" smtClean="0"/>
              <a:t> la </a:t>
            </a:r>
            <a:r>
              <a:rPr lang="en-US" sz="2000" dirty="0" err="1" smtClean="0"/>
              <a:t>mobilité</a:t>
            </a:r>
            <a:r>
              <a:rPr lang="en-US" sz="2000" dirty="0" smtClean="0"/>
              <a:t> des </a:t>
            </a:r>
            <a:r>
              <a:rPr lang="en-US" sz="2000" dirty="0" err="1" smtClean="0"/>
              <a:t>départements</a:t>
            </a:r>
            <a:r>
              <a:rPr lang="en-US" sz="2000" dirty="0" smtClean="0"/>
              <a:t> et du personnel</a:t>
            </a:r>
            <a:endParaRPr lang="en-US" sz="1600" dirty="0" smtClean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53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2205792221"/>
      </p:ext>
    </p:extLst>
  </p:cSld>
  <p:clrMapOvr>
    <a:masterClrMapping/>
  </p:clrMapOvr>
  <p:transition>
    <p:sndAc>
      <p:stSnd>
        <p:snd r:embed="rId2" name="ZOUM.WAV"/>
      </p:stSnd>
    </p:sndAc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Besoins</a:t>
            </a:r>
            <a:endParaRPr lang="en-US" dirty="0"/>
          </a:p>
        </p:txBody>
      </p:sp>
      <p:sp>
        <p:nvSpPr>
          <p:cNvPr id="1119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439472" cy="2010544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 smtClean="0">
                <a:solidFill>
                  <a:srgbClr val="FF9900"/>
                </a:solidFill>
              </a:rPr>
              <a:t>LAN</a:t>
            </a:r>
            <a:endParaRPr lang="en-US" sz="2800" dirty="0">
              <a:solidFill>
                <a:srgbClr val="FF9900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/>
              <a:t>LAN </a:t>
            </a:r>
            <a:r>
              <a:rPr lang="en-US" sz="2400" dirty="0" smtClean="0"/>
              <a:t>physique </a:t>
            </a:r>
            <a:r>
              <a:rPr lang="en-US" sz="2400" dirty="0" err="1" smtClean="0"/>
              <a:t>respecte</a:t>
            </a:r>
            <a:r>
              <a:rPr lang="en-US" sz="2400" dirty="0" smtClean="0"/>
              <a:t> </a:t>
            </a:r>
            <a:r>
              <a:rPr lang="en-US" sz="2400" dirty="0" err="1" smtClean="0"/>
              <a:t>l’agencement</a:t>
            </a:r>
            <a:r>
              <a:rPr lang="en-US" sz="2400" dirty="0" smtClean="0"/>
              <a:t> des </a:t>
            </a:r>
            <a:r>
              <a:rPr lang="en-US" sz="2400" dirty="0" err="1" smtClean="0"/>
              <a:t>batiments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 err="1" smtClean="0"/>
              <a:t>Utilisateurs</a:t>
            </a:r>
            <a:r>
              <a:rPr lang="en-US" sz="2400" dirty="0" smtClean="0"/>
              <a:t> </a:t>
            </a:r>
            <a:r>
              <a:rPr lang="en-US" sz="2400" dirty="0" err="1" smtClean="0"/>
              <a:t>proches</a:t>
            </a:r>
            <a:r>
              <a:rPr lang="en-US" sz="2400" dirty="0" smtClean="0"/>
              <a:t> </a:t>
            </a:r>
            <a:r>
              <a:rPr lang="en-US" sz="2400" dirty="0" err="1" smtClean="0"/>
              <a:t>physiquement</a:t>
            </a:r>
            <a:r>
              <a:rPr lang="en-US" sz="2400" dirty="0" smtClean="0"/>
              <a:t> </a:t>
            </a:r>
            <a:r>
              <a:rPr lang="en-US" sz="2400" dirty="0" err="1" smtClean="0"/>
              <a:t>sont</a:t>
            </a:r>
            <a:r>
              <a:rPr lang="en-US" sz="2400" dirty="0" smtClean="0"/>
              <a:t> </a:t>
            </a:r>
            <a:r>
              <a:rPr lang="en-US" sz="2400" dirty="0" err="1" smtClean="0"/>
              <a:t>reliés</a:t>
            </a:r>
            <a:r>
              <a:rPr lang="en-US" sz="2400" dirty="0" smtClean="0"/>
              <a:t> au </a:t>
            </a:r>
            <a:r>
              <a:rPr lang="en-US" sz="2400" dirty="0" err="1" smtClean="0"/>
              <a:t>même</a:t>
            </a:r>
            <a:r>
              <a:rPr lang="en-US" sz="2400" dirty="0" smtClean="0"/>
              <a:t> LAN</a:t>
            </a:r>
          </a:p>
          <a:p>
            <a:pPr>
              <a:lnSpc>
                <a:spcPct val="90000"/>
              </a:lnSpc>
            </a:pPr>
            <a:r>
              <a:rPr lang="en-US" sz="2400" dirty="0" smtClean="0"/>
              <a:t>Le </a:t>
            </a:r>
            <a:r>
              <a:rPr lang="en-US" sz="2400" dirty="0" err="1" smtClean="0"/>
              <a:t>commutateur</a:t>
            </a:r>
            <a:r>
              <a:rPr lang="en-US" sz="2400" dirty="0" smtClean="0"/>
              <a:t> </a:t>
            </a:r>
            <a:r>
              <a:rPr lang="en-US" sz="2400" dirty="0" err="1" smtClean="0"/>
              <a:t>segmente</a:t>
            </a:r>
            <a:r>
              <a:rPr lang="en-US" sz="2400" dirty="0" smtClean="0"/>
              <a:t> les </a:t>
            </a:r>
            <a:r>
              <a:rPr lang="en-US" sz="2400" dirty="0" err="1" smtClean="0"/>
              <a:t>domaines</a:t>
            </a:r>
            <a:r>
              <a:rPr lang="en-US" sz="2400" dirty="0" smtClean="0"/>
              <a:t> de collision </a:t>
            </a:r>
            <a:r>
              <a:rPr lang="en-US" sz="2400" dirty="0" err="1" smtClean="0"/>
              <a:t>mais</a:t>
            </a:r>
            <a:r>
              <a:rPr lang="en-US" sz="2400" dirty="0" smtClean="0"/>
              <a:t> </a:t>
            </a:r>
            <a:r>
              <a:rPr lang="en-US" sz="2400" dirty="0" err="1" smtClean="0"/>
              <a:t>constitue</a:t>
            </a:r>
            <a:r>
              <a:rPr lang="en-US" sz="2400" dirty="0" smtClean="0"/>
              <a:t> un </a:t>
            </a:r>
            <a:r>
              <a:rPr lang="en-US" sz="2400" dirty="0" err="1" smtClean="0"/>
              <a:t>seul</a:t>
            </a:r>
            <a:r>
              <a:rPr lang="en-US" sz="2400" dirty="0" smtClean="0"/>
              <a:t> </a:t>
            </a:r>
            <a:r>
              <a:rPr lang="en-US" sz="2400" dirty="0" err="1" smtClean="0"/>
              <a:t>domaine</a:t>
            </a:r>
            <a:r>
              <a:rPr lang="en-US" sz="2400" dirty="0" smtClean="0"/>
              <a:t> de broadcast</a:t>
            </a:r>
            <a:endParaRPr lang="en-US" sz="2400" dirty="0"/>
          </a:p>
        </p:txBody>
      </p:sp>
      <p:pic>
        <p:nvPicPr>
          <p:cNvPr id="1119236" name="Picture 4" descr="4-4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934307"/>
            <a:ext cx="6017096" cy="3466493"/>
          </a:xfrm>
          <a:prstGeom prst="rect">
            <a:avLst/>
          </a:prstGeom>
          <a:noFill/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54</a:t>
            </a:fld>
            <a:endParaRPr lang="fr-FR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Besoins</a:t>
            </a:r>
            <a:endParaRPr lang="en-US" dirty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55</a:t>
            </a:fld>
            <a:endParaRPr lang="fr-FR" b="1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687" t="23677" r="39937" b="21089"/>
          <a:stretch>
            <a:fillRect/>
          </a:stretch>
        </p:blipFill>
        <p:spPr bwMode="auto">
          <a:xfrm>
            <a:off x="4644008" y="1124744"/>
            <a:ext cx="4242556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395536" y="980728"/>
            <a:ext cx="4824536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solidFill>
                  <a:schemeClr val="accent1"/>
                </a:solidFill>
              </a:rPr>
              <a:t>VLAN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groupe </a:t>
            </a:r>
            <a:r>
              <a:rPr lang="fr-FR" dirty="0"/>
              <a:t>d'unités réseau ou d'utilisateurs 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non </a:t>
            </a:r>
            <a:r>
              <a:rPr lang="fr-FR" dirty="0"/>
              <a:t>limités à un segment de commutation </a:t>
            </a:r>
            <a:r>
              <a:rPr lang="fr-FR" dirty="0" smtClean="0"/>
              <a:t>physique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regroupement </a:t>
            </a:r>
            <a:r>
              <a:rPr lang="fr-FR" dirty="0"/>
              <a:t>par fonction, service, application, etc., 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quel </a:t>
            </a:r>
            <a:r>
              <a:rPr lang="fr-FR" dirty="0"/>
              <a:t>que soit le segment physique où ils se </a:t>
            </a:r>
            <a:r>
              <a:rPr lang="fr-FR" dirty="0" smtClean="0"/>
              <a:t>trouvent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Traité comme un sous-réseau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Domaine de </a:t>
            </a:r>
            <a:r>
              <a:rPr lang="fr-FR" dirty="0" err="1" smtClean="0"/>
              <a:t>broadcast</a:t>
            </a:r>
            <a:r>
              <a:rPr lang="fr-FR" dirty="0" smtClean="0"/>
              <a:t> unique délocalisé physiquement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VLAN configuré par logiciel dans le commutateur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Norme</a:t>
            </a:r>
            <a:r>
              <a:rPr lang="en-US" dirty="0" smtClean="0"/>
              <a:t> 802.1Q</a:t>
            </a:r>
            <a:endParaRPr lang="en-US" dirty="0"/>
          </a:p>
        </p:txBody>
      </p:sp>
      <p:sp>
        <p:nvSpPr>
          <p:cNvPr id="1121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305800" cy="1828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sz="2800" dirty="0" err="1">
                <a:solidFill>
                  <a:srgbClr val="FF9900"/>
                </a:solidFill>
              </a:rPr>
              <a:t>Norme</a:t>
            </a:r>
            <a:r>
              <a:rPr lang="en-US" sz="2800" dirty="0">
                <a:solidFill>
                  <a:srgbClr val="FF9900"/>
                </a:solidFill>
              </a:rPr>
              <a:t> IEEE 802.1Q</a:t>
            </a:r>
          </a:p>
          <a:p>
            <a:pPr>
              <a:lnSpc>
                <a:spcPct val="90000"/>
              </a:lnSpc>
            </a:pPr>
            <a:r>
              <a:rPr lang="en-US" sz="2400" dirty="0" err="1" smtClean="0"/>
              <a:t>Besoin</a:t>
            </a:r>
            <a:r>
              <a:rPr lang="en-US" sz="2400" dirty="0" smtClean="0"/>
              <a:t> de </a:t>
            </a:r>
            <a:r>
              <a:rPr lang="en-US" sz="2400" dirty="0" err="1" smtClean="0"/>
              <a:t>connaître</a:t>
            </a:r>
            <a:r>
              <a:rPr lang="en-US" sz="2400" dirty="0" smtClean="0"/>
              <a:t> </a:t>
            </a:r>
            <a:r>
              <a:rPr lang="en-US" sz="2400" dirty="0" err="1" smtClean="0"/>
              <a:t>l’appartenance</a:t>
            </a:r>
            <a:r>
              <a:rPr lang="en-US" sz="2400" dirty="0" smtClean="0"/>
              <a:t> </a:t>
            </a:r>
            <a:r>
              <a:rPr lang="en-US" sz="2400" dirty="0" err="1" smtClean="0"/>
              <a:t>d’une</a:t>
            </a:r>
            <a:r>
              <a:rPr lang="en-US" sz="2400" dirty="0" smtClean="0"/>
              <a:t> </a:t>
            </a:r>
            <a:r>
              <a:rPr lang="en-US" sz="2400" dirty="0" err="1" smtClean="0"/>
              <a:t>trame</a:t>
            </a:r>
            <a:endParaRPr lang="en-US" sz="2400" dirty="0" smtClean="0"/>
          </a:p>
          <a:p>
            <a:pPr>
              <a:lnSpc>
                <a:spcPct val="90000"/>
              </a:lnSpc>
            </a:pPr>
            <a:r>
              <a:rPr lang="en-US" sz="2400" dirty="0" smtClean="0"/>
              <a:t>1995 : </a:t>
            </a:r>
            <a:r>
              <a:rPr lang="en-US" sz="2400" dirty="0" err="1" smtClean="0"/>
              <a:t>Implémentation</a:t>
            </a:r>
            <a:r>
              <a:rPr lang="en-US" sz="2400" dirty="0" smtClean="0"/>
              <a:t> </a:t>
            </a:r>
            <a:r>
              <a:rPr lang="en-US" sz="2400" dirty="0"/>
              <a:t>du concept de VLAN par de nouveaux champs </a:t>
            </a:r>
            <a:r>
              <a:rPr lang="en-US" sz="2400" dirty="0" err="1"/>
              <a:t>dans</a:t>
            </a:r>
            <a:r>
              <a:rPr lang="en-US" sz="2400" dirty="0"/>
              <a:t> la </a:t>
            </a:r>
            <a:r>
              <a:rPr lang="en-US" sz="2400" dirty="0" err="1"/>
              <a:t>trame</a:t>
            </a:r>
            <a:r>
              <a:rPr lang="en-US" sz="2400" dirty="0"/>
              <a:t> 802.3</a:t>
            </a:r>
          </a:p>
          <a:p>
            <a:pPr>
              <a:lnSpc>
                <a:spcPct val="90000"/>
              </a:lnSpc>
            </a:pPr>
            <a:r>
              <a:rPr lang="en-US" sz="2400" dirty="0" err="1"/>
              <a:t>Equipements</a:t>
            </a:r>
            <a:r>
              <a:rPr lang="en-US" sz="2400" dirty="0"/>
              <a:t> et </a:t>
            </a:r>
            <a:r>
              <a:rPr lang="en-US" sz="2400" dirty="0" err="1"/>
              <a:t>gestion</a:t>
            </a:r>
            <a:r>
              <a:rPr lang="en-US" sz="2400" dirty="0"/>
              <a:t> des champs de VLAN</a:t>
            </a:r>
          </a:p>
        </p:txBody>
      </p:sp>
      <p:pic>
        <p:nvPicPr>
          <p:cNvPr id="1121284" name="Picture 4" descr="4-5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588" y="2873619"/>
            <a:ext cx="8022852" cy="3527181"/>
          </a:xfrm>
          <a:prstGeom prst="rect">
            <a:avLst/>
          </a:prstGeom>
          <a:noFill/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56</a:t>
            </a:fld>
            <a:endParaRPr lang="fr-FR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Norme</a:t>
            </a:r>
            <a:r>
              <a:rPr lang="en-US" dirty="0" smtClean="0"/>
              <a:t> 802.1Q</a:t>
            </a:r>
            <a:endParaRPr lang="en-US" dirty="0"/>
          </a:p>
        </p:txBody>
      </p:sp>
      <p:sp>
        <p:nvSpPr>
          <p:cNvPr id="1122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14400"/>
            <a:ext cx="8305800" cy="1600200"/>
          </a:xfrm>
        </p:spPr>
        <p:txBody>
          <a:bodyPr/>
          <a:lstStyle/>
          <a:p>
            <a:pPr>
              <a:buFontTx/>
              <a:buNone/>
            </a:pPr>
            <a:r>
              <a:rPr lang="en-US" sz="3600" dirty="0">
                <a:solidFill>
                  <a:srgbClr val="FF9900"/>
                </a:solidFill>
              </a:rPr>
              <a:t>Formats de </a:t>
            </a:r>
            <a:r>
              <a:rPr lang="en-US" sz="3600" dirty="0" err="1">
                <a:solidFill>
                  <a:srgbClr val="FF9900"/>
                </a:solidFill>
              </a:rPr>
              <a:t>trames</a:t>
            </a:r>
            <a:r>
              <a:rPr lang="en-US" sz="3600" dirty="0">
                <a:solidFill>
                  <a:srgbClr val="FF9900"/>
                </a:solidFill>
              </a:rPr>
              <a:t> Ethernet</a:t>
            </a:r>
          </a:p>
          <a:p>
            <a:pPr>
              <a:buFontTx/>
              <a:buNone/>
            </a:pPr>
            <a:r>
              <a:rPr lang="en-US" dirty="0" err="1"/>
              <a:t>Trame</a:t>
            </a:r>
            <a:r>
              <a:rPr lang="en-US" dirty="0"/>
              <a:t> 802.3 et </a:t>
            </a:r>
            <a:r>
              <a:rPr lang="en-US" dirty="0" err="1"/>
              <a:t>trame</a:t>
            </a:r>
            <a:r>
              <a:rPr lang="en-US" dirty="0"/>
              <a:t> 802.1Q</a:t>
            </a:r>
          </a:p>
        </p:txBody>
      </p:sp>
      <p:pic>
        <p:nvPicPr>
          <p:cNvPr id="1122308" name="Picture 4" descr="4-5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2488" y="2695575"/>
            <a:ext cx="7723187" cy="2486025"/>
          </a:xfrm>
          <a:prstGeom prst="rect">
            <a:avLst/>
          </a:prstGeom>
          <a:noFill/>
        </p:spPr>
      </p:pic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57</a:t>
            </a:fld>
            <a:endParaRPr lang="fr-FR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Administration des </a:t>
            </a:r>
            <a:r>
              <a:rPr lang="fr-FR" b="1" dirty="0"/>
              <a:t>VLAN</a:t>
            </a:r>
          </a:p>
        </p:txBody>
      </p:sp>
      <p:pic>
        <p:nvPicPr>
          <p:cNvPr id="13517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9282" t="25746" r="39937" b="16820"/>
          <a:stretch>
            <a:fillRect/>
          </a:stretch>
        </p:blipFill>
        <p:spPr>
          <a:xfrm>
            <a:off x="900113" y="1052736"/>
            <a:ext cx="7200900" cy="5216525"/>
          </a:xfrm>
          <a:noFill/>
          <a:ln/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58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2" name="ZOUM.WAV"/>
      </p:stSnd>
    </p:sndAc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2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Administration des VLAN</a:t>
            </a:r>
            <a:endParaRPr lang="fr-FR" b="1" dirty="0"/>
          </a:p>
        </p:txBody>
      </p:sp>
      <p:pic>
        <p:nvPicPr>
          <p:cNvPr id="13722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7687" t="24712" r="39937" b="15784"/>
          <a:stretch>
            <a:fillRect/>
          </a:stretch>
        </p:blipFill>
        <p:spPr>
          <a:xfrm>
            <a:off x="971550" y="1052736"/>
            <a:ext cx="7129463" cy="5165725"/>
          </a:xfrm>
          <a:noFill/>
          <a:ln/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59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2" name="ZOUM.WAV"/>
      </p:stSnd>
    </p:sndAc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fr-FR"/>
              <a:t>Mars 2015</a:t>
            </a:r>
            <a:endParaRPr lang="fr-FR" alt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7171" name="Espace réservé du pied de page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BE" altLang="fr-FR" sz="1400">
                <a:latin typeface="Arial" panose="020B0604020202020204" pitchFamily="34" charset="0"/>
              </a:rPr>
              <a:t>Cours MPR 1°Année IR – Couche liaison</a:t>
            </a:r>
            <a:endParaRPr lang="fr-FR" altLang="fr-FR" sz="1400" b="1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724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BE" altLang="fr-FR" sz="4000" b="1" dirty="0" smtClean="0">
                <a:solidFill>
                  <a:schemeClr val="accent1"/>
                </a:solidFill>
              </a:rPr>
              <a:t>Rappels MPR</a:t>
            </a:r>
            <a:endParaRPr lang="en-US" altLang="fr-FR" sz="4000" b="1" dirty="0">
              <a:solidFill>
                <a:schemeClr val="accent1"/>
              </a:solidFill>
            </a:endParaRPr>
          </a:p>
        </p:txBody>
      </p:sp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08050"/>
            <a:ext cx="8305800" cy="1722438"/>
          </a:xfrm>
        </p:spPr>
        <p:txBody>
          <a:bodyPr/>
          <a:lstStyle/>
          <a:p>
            <a:pPr>
              <a:buFontTx/>
              <a:buNone/>
            </a:pPr>
            <a:r>
              <a:rPr lang="en-US" altLang="fr-FR"/>
              <a:t>Relation entre paquets et trames</a:t>
            </a:r>
          </a:p>
          <a:p>
            <a:r>
              <a:rPr lang="en-US" altLang="fr-FR" sz="2400"/>
              <a:t>La trame encapsule le paquet en ajoutant une en-tête et une en-queue</a:t>
            </a:r>
          </a:p>
        </p:txBody>
      </p:sp>
      <p:pic>
        <p:nvPicPr>
          <p:cNvPr id="7174" name="Picture 4" descr="3-0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2782888"/>
            <a:ext cx="7867650" cy="262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6</a:t>
            </a:fld>
            <a:endParaRPr lang="fr-FR"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8" name="Picture 4"/>
          <p:cNvPicPr>
            <a:picLocks noChangeAspect="1" noChangeArrowheads="1"/>
          </p:cNvPicPr>
          <p:nvPr/>
        </p:nvPicPr>
        <p:blipFill>
          <a:blip r:embed="rId3" cstate="print"/>
          <a:srcRect l="7687" t="16949" r="39937" b="17207"/>
          <a:stretch>
            <a:fillRect/>
          </a:stretch>
        </p:blipFill>
        <p:spPr bwMode="auto">
          <a:xfrm>
            <a:off x="1619375" y="929478"/>
            <a:ext cx="5904953" cy="5379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BB6310-4DF4-4EF7-AF5B-7211E7783A06}" type="slidenum">
              <a:rPr lang="fr-FR" smtClean="0"/>
              <a:pPr>
                <a:defRPr/>
              </a:pPr>
              <a:t>60</a:t>
            </a:fld>
            <a:endParaRPr lang="fr-FR" b="1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524000" y="152400"/>
            <a:ext cx="71628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1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Administration des VLAN</a:t>
            </a:r>
            <a:endParaRPr kumimoji="0" lang="fr-FR" sz="44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sndAc>
      <p:stSnd>
        <p:snd r:embed="rId2" name="ZOUM.WAV"/>
      </p:stSnd>
    </p:sndAc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4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 smtClean="0"/>
              <a:t>Architecture VLAN</a:t>
            </a:r>
            <a:endParaRPr lang="fr-FR" b="1" dirty="0"/>
          </a:p>
        </p:txBody>
      </p:sp>
      <p:pic>
        <p:nvPicPr>
          <p:cNvPr id="14234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7687" t="25488" r="41531" b="21347"/>
          <a:stretch>
            <a:fillRect/>
          </a:stretch>
        </p:blipFill>
        <p:spPr>
          <a:xfrm>
            <a:off x="2973192" y="2301801"/>
            <a:ext cx="5631256" cy="4079527"/>
          </a:xfrm>
          <a:noFill/>
          <a:ln/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61</a:t>
            </a:fld>
            <a:endParaRPr lang="fr-FR" b="1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381000" y="914400"/>
            <a:ext cx="8305800" cy="2154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lang="en-US" sz="2800" kern="0" dirty="0" smtClean="0">
                <a:solidFill>
                  <a:srgbClr val="FF9900"/>
                </a:solidFill>
                <a:latin typeface="+mn-lt"/>
              </a:rPr>
              <a:t>Commutation des VLAN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Acheminement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des </a:t>
            </a: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trames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: </a:t>
            </a: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niveaux</a:t>
            </a: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2 et 3</a:t>
            </a: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US" kern="0" dirty="0" smtClean="0">
                <a:latin typeface="+mn-lt"/>
              </a:rPr>
              <a:t>VLAN tag </a:t>
            </a:r>
            <a:r>
              <a:rPr lang="en-US" kern="0" dirty="0" err="1" smtClean="0">
                <a:latin typeface="+mn-lt"/>
              </a:rPr>
              <a:t>ou</a:t>
            </a:r>
            <a:r>
              <a:rPr lang="en-US" kern="0" dirty="0" smtClean="0">
                <a:latin typeface="+mn-lt"/>
              </a:rPr>
              <a:t> </a:t>
            </a:r>
            <a:r>
              <a:rPr lang="en-US" kern="0" dirty="0" err="1" smtClean="0">
                <a:latin typeface="+mn-lt"/>
              </a:rPr>
              <a:t>filtrage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US" kern="0" dirty="0" err="1" smtClean="0">
                <a:latin typeface="+mn-lt"/>
              </a:rPr>
              <a:t>Logiciel</a:t>
            </a:r>
            <a:r>
              <a:rPr lang="en-US" kern="0" dirty="0" smtClean="0">
                <a:latin typeface="+mn-lt"/>
              </a:rPr>
              <a:t> </a:t>
            </a:r>
            <a:r>
              <a:rPr lang="en-US" kern="0" dirty="0" err="1" smtClean="0">
                <a:latin typeface="+mn-lt"/>
              </a:rPr>
              <a:t>centralisé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>
    <p:sndAc>
      <p:stSnd>
        <p:snd r:embed="rId2" name="ZOUM.WAV"/>
      </p:stSnd>
    </p:sndAc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8" name="Picture 4"/>
          <p:cNvPicPr>
            <a:picLocks noGrp="1" noChangeAspect="1" noChangeArrowheads="1"/>
          </p:cNvPicPr>
          <p:nvPr>
            <p:ph idx="4294967295"/>
          </p:nvPr>
        </p:nvPicPr>
        <p:blipFill>
          <a:blip r:embed="rId3" cstate="print"/>
          <a:srcRect l="7687" t="18761" r="39937" b="17467"/>
          <a:stretch>
            <a:fillRect/>
          </a:stretch>
        </p:blipFill>
        <p:spPr>
          <a:xfrm>
            <a:off x="755577" y="903387"/>
            <a:ext cx="7560840" cy="5477941"/>
          </a:xfrm>
          <a:noFill/>
          <a:ln/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BB6310-4DF4-4EF7-AF5B-7211E7783A06}" type="slidenum">
              <a:rPr lang="fr-FR" smtClean="0"/>
              <a:pPr>
                <a:defRPr/>
              </a:pPr>
              <a:t>62</a:t>
            </a:fld>
            <a:endParaRPr lang="fr-FR" b="1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524000" y="152400"/>
            <a:ext cx="71628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1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+mj-cs"/>
              </a:rPr>
              <a:t>Architecture VLAN</a:t>
            </a:r>
            <a:endParaRPr kumimoji="0" lang="fr-FR" sz="4400" b="1" i="1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>
    <p:sndAc>
      <p:stSnd>
        <p:snd r:embed="rId2" name="ZOUM.WAV"/>
      </p:stSnd>
    </p:sndAc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6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7687" t="25447" r="39937" b="17207"/>
          <a:stretch>
            <a:fillRect/>
          </a:stretch>
        </p:blipFill>
        <p:spPr>
          <a:xfrm>
            <a:off x="1447800" y="1600200"/>
            <a:ext cx="6246813" cy="4525963"/>
          </a:xfrm>
          <a:noFill/>
          <a:ln/>
        </p:spPr>
      </p:pic>
      <p:sp>
        <p:nvSpPr>
          <p:cNvPr id="14746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b="1"/>
              <a:t>VLAN basé sur les ports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63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2" name="ZOUM.WAV"/>
      </p:stSnd>
    </p:sndAc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b="1"/>
              <a:t>VLAN statiques</a:t>
            </a:r>
          </a:p>
        </p:txBody>
      </p:sp>
      <p:pic>
        <p:nvPicPr>
          <p:cNvPr id="150532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7687" t="26393" r="39937" b="24712"/>
          <a:stretch>
            <a:fillRect/>
          </a:stretch>
        </p:blipFill>
        <p:spPr>
          <a:xfrm>
            <a:off x="827088" y="908720"/>
            <a:ext cx="7345362" cy="5321300"/>
          </a:xfrm>
          <a:noFill/>
          <a:ln/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64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2" name="ZOUM.WAV"/>
      </p:stSnd>
    </p:sndAc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b="1"/>
              <a:t>VLAN dynamiques</a:t>
            </a:r>
          </a:p>
        </p:txBody>
      </p:sp>
      <p:pic>
        <p:nvPicPr>
          <p:cNvPr id="15258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7687" t="27557" r="39937" b="17207"/>
          <a:stretch>
            <a:fillRect/>
          </a:stretch>
        </p:blipFill>
        <p:spPr>
          <a:xfrm>
            <a:off x="755650" y="836712"/>
            <a:ext cx="7489825" cy="5426075"/>
          </a:xfrm>
          <a:noFill/>
          <a:ln/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65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2" name="ZOUM.WAV"/>
      </p:stSnd>
    </p:sndAc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9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b="1"/>
              <a:t>VLAN et réorganisations</a:t>
            </a:r>
          </a:p>
        </p:txBody>
      </p:sp>
      <p:pic>
        <p:nvPicPr>
          <p:cNvPr id="1546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9282" t="18242" r="39937" b="28593"/>
          <a:stretch>
            <a:fillRect/>
          </a:stretch>
        </p:blipFill>
        <p:spPr>
          <a:xfrm>
            <a:off x="827088" y="836712"/>
            <a:ext cx="7704137" cy="5581650"/>
          </a:xfrm>
          <a:noFill/>
          <a:ln/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66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2" name="ZOUM.WAV"/>
      </p:stSnd>
    </p:sndAc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7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VLAN et réorganisation</a:t>
            </a:r>
          </a:p>
        </p:txBody>
      </p:sp>
      <p:pic>
        <p:nvPicPr>
          <p:cNvPr id="1566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9282" t="16949" r="39937" b="29887"/>
          <a:stretch>
            <a:fillRect/>
          </a:stretch>
        </p:blipFill>
        <p:spPr>
          <a:xfrm>
            <a:off x="684213" y="836712"/>
            <a:ext cx="7777162" cy="5634037"/>
          </a:xfrm>
          <a:noFill/>
          <a:ln/>
        </p:spPr>
      </p:pic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67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2" name="ZOUM.WAV"/>
      </p:stSnd>
    </p:sndAc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4" name="Picture 4"/>
          <p:cNvPicPr>
            <a:picLocks noChangeAspect="1" noChangeArrowheads="1"/>
          </p:cNvPicPr>
          <p:nvPr/>
        </p:nvPicPr>
        <p:blipFill>
          <a:blip r:embed="rId3" cstate="print"/>
          <a:srcRect l="7687" t="17854" r="39937" b="18372"/>
          <a:stretch>
            <a:fillRect/>
          </a:stretch>
        </p:blipFill>
        <p:spPr bwMode="auto">
          <a:xfrm>
            <a:off x="1475656" y="921738"/>
            <a:ext cx="6192688" cy="546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Octobre 2020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de niveau 2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BB6310-4DF4-4EF7-AF5B-7211E7783A06}" type="slidenum">
              <a:rPr lang="fr-FR" smtClean="0"/>
              <a:pPr>
                <a:defRPr/>
              </a:pPr>
              <a:t>68</a:t>
            </a:fld>
            <a:endParaRPr lang="fr-FR" b="1"/>
          </a:p>
        </p:txBody>
      </p:sp>
      <p:sp>
        <p:nvSpPr>
          <p:cNvPr id="6" name="Rectangle 5"/>
          <p:cNvSpPr txBox="1">
            <a:spLocks noChangeArrowheads="1"/>
          </p:cNvSpPr>
          <p:nvPr/>
        </p:nvSpPr>
        <p:spPr>
          <a:xfrm>
            <a:off x="1524000" y="152400"/>
            <a:ext cx="7162800" cy="685800"/>
          </a:xfrm>
          <a:prstGeom prst="rect">
            <a:avLst/>
          </a:prstGeom>
        </p:spPr>
        <p:txBody>
          <a:bodyPr/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5pPr>
            <a:lvl6pPr marL="457200" algn="r" rtl="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6pPr>
            <a:lvl7pPr marL="914400" algn="r" rtl="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7pPr>
            <a:lvl8pPr marL="1371600" algn="r" rtl="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8pPr>
            <a:lvl9pPr marL="1828800" algn="r" rtl="0" eaLnBrk="0" fontAlgn="base" hangingPunct="0">
              <a:spcBef>
                <a:spcPct val="0"/>
              </a:spcBef>
              <a:spcAft>
                <a:spcPct val="0"/>
              </a:spcAft>
              <a:defRPr sz="4400" i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itchFamily="18" charset="0"/>
              </a:defRPr>
            </a:lvl9pPr>
          </a:lstStyle>
          <a:p>
            <a:r>
              <a:rPr lang="fr-FR" b="1" kern="0" dirty="0" smtClean="0"/>
              <a:t>VLAN et sécurité</a:t>
            </a:r>
            <a:endParaRPr lang="fr-FR" b="1" kern="0" dirty="0"/>
          </a:p>
        </p:txBody>
      </p:sp>
    </p:spTree>
  </p:cSld>
  <p:clrMapOvr>
    <a:masterClrMapping/>
  </p:clrMapOvr>
  <p:transition>
    <p:sndAc>
      <p:stSnd>
        <p:snd r:embed="rId2" name="ZOUM.WAV"/>
      </p:stSnd>
    </p:sndAc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fr-FR"/>
              <a:t>Mars 2015</a:t>
            </a:r>
            <a:endParaRPr lang="fr-FR" alt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8195" name="Espace réservé du pied de page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BE" altLang="fr-FR" sz="1400">
                <a:latin typeface="Arial" panose="020B0604020202020204" pitchFamily="34" charset="0"/>
              </a:rPr>
              <a:t>Cours MPR 1°Année IR – Couche liaison</a:t>
            </a:r>
            <a:endParaRPr lang="fr-FR" altLang="fr-FR" sz="1400" b="1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72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BE" altLang="fr-FR" sz="4000" b="1" dirty="0" smtClean="0">
                <a:solidFill>
                  <a:schemeClr val="accent1"/>
                </a:solidFill>
              </a:rPr>
              <a:t>Rappels MPR</a:t>
            </a:r>
            <a:endParaRPr lang="en-US" altLang="fr-FR" sz="4000" b="1" dirty="0">
              <a:solidFill>
                <a:schemeClr val="accent1"/>
              </a:solidFill>
            </a:endParaRPr>
          </a:p>
        </p:txBody>
      </p:sp>
      <p:sp>
        <p:nvSpPr>
          <p:cNvPr id="81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153400" cy="1447800"/>
          </a:xfrm>
        </p:spPr>
        <p:txBody>
          <a:bodyPr/>
          <a:lstStyle/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altLang="fr-FR" sz="2800">
                <a:solidFill>
                  <a:schemeClr val="accent2"/>
                </a:solidFill>
              </a:rPr>
              <a:t>(a)</a:t>
            </a:r>
            <a:r>
              <a:rPr lang="en-US" altLang="fr-FR" sz="2800"/>
              <a:t> Communication virtuelle entre 2 entités de la couche réseau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altLang="fr-FR" sz="2800">
                <a:solidFill>
                  <a:schemeClr val="accent2"/>
                </a:solidFill>
              </a:rPr>
              <a:t>(b)</a:t>
            </a:r>
            <a:r>
              <a:rPr lang="en-US" altLang="fr-FR" sz="2800"/>
              <a:t> Communication réelle entre ces 2 entités</a:t>
            </a:r>
          </a:p>
          <a:p>
            <a:pPr marL="609600" indent="-609600">
              <a:lnSpc>
                <a:spcPct val="90000"/>
              </a:lnSpc>
              <a:buFontTx/>
              <a:buNone/>
            </a:pPr>
            <a:r>
              <a:rPr lang="en-US" altLang="fr-FR" sz="2000"/>
              <a:t>(Tannenbaum)</a:t>
            </a:r>
          </a:p>
        </p:txBody>
      </p:sp>
      <p:pic>
        <p:nvPicPr>
          <p:cNvPr id="8198" name="Picture 4" descr="3-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2487613"/>
            <a:ext cx="6311900" cy="383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7</a:t>
            </a:fld>
            <a:endParaRPr lang="fr-FR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fr-FR"/>
              <a:t>Mars 2015</a:t>
            </a:r>
            <a:endParaRPr lang="fr-FR" alt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9219" name="Espace réservé du pied de page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BE" altLang="fr-FR" sz="1400">
                <a:latin typeface="Arial" panose="020B0604020202020204" pitchFamily="34" charset="0"/>
              </a:rPr>
              <a:t>Cours MPR 1°Année IR – Couche liaison</a:t>
            </a:r>
            <a:endParaRPr lang="fr-FR" altLang="fr-FR" sz="1400" b="1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727042" name="Rectangle 205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fr-BE" altLang="fr-FR" sz="4000" b="1" dirty="0" smtClean="0">
                <a:solidFill>
                  <a:schemeClr val="accent1"/>
                </a:solidFill>
              </a:rPr>
              <a:t>Rappels MPR</a:t>
            </a:r>
            <a:endParaRPr lang="en-US" altLang="fr-FR" sz="4000" b="1" dirty="0">
              <a:solidFill>
                <a:schemeClr val="accent1"/>
              </a:solidFill>
            </a:endParaRPr>
          </a:p>
        </p:txBody>
      </p:sp>
      <p:sp>
        <p:nvSpPr>
          <p:cNvPr id="9221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381000" y="836613"/>
            <a:ext cx="8305800" cy="1828800"/>
          </a:xfrm>
        </p:spPr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fr-FR" dirty="0" err="1">
                <a:solidFill>
                  <a:srgbClr val="FF9900"/>
                </a:solidFill>
              </a:rPr>
              <a:t>Environnement</a:t>
            </a:r>
            <a:r>
              <a:rPr lang="en-US" altLang="fr-FR" dirty="0">
                <a:solidFill>
                  <a:srgbClr val="FF9900"/>
                </a:solidFill>
              </a:rPr>
              <a:t> de la </a:t>
            </a:r>
            <a:r>
              <a:rPr lang="en-US" altLang="fr-FR" dirty="0" err="1">
                <a:solidFill>
                  <a:srgbClr val="FF9900"/>
                </a:solidFill>
              </a:rPr>
              <a:t>couche</a:t>
            </a:r>
            <a:r>
              <a:rPr lang="en-US" altLang="fr-FR" dirty="0">
                <a:solidFill>
                  <a:srgbClr val="FF9900"/>
                </a:solidFill>
              </a:rPr>
              <a:t> Liaison : </a:t>
            </a:r>
            <a:r>
              <a:rPr lang="en-US" altLang="fr-FR" dirty="0" err="1">
                <a:solidFill>
                  <a:srgbClr val="FF9900"/>
                </a:solidFill>
              </a:rPr>
              <a:t>exemple</a:t>
            </a:r>
            <a:r>
              <a:rPr lang="en-US" altLang="fr-FR" dirty="0">
                <a:solidFill>
                  <a:srgbClr val="FF9900"/>
                </a:solidFill>
              </a:rPr>
              <a:t> </a:t>
            </a:r>
            <a:r>
              <a:rPr lang="en-US" altLang="fr-FR" dirty="0" smtClean="0">
                <a:solidFill>
                  <a:srgbClr val="FF9900"/>
                </a:solidFill>
              </a:rPr>
              <a:t>WAN (point-à-point)</a:t>
            </a:r>
            <a:endParaRPr lang="en-US" altLang="fr-FR" dirty="0">
              <a:solidFill>
                <a:srgbClr val="FF9900"/>
              </a:solidFill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altLang="fr-FR" sz="2800" dirty="0"/>
              <a:t>Liaison </a:t>
            </a:r>
            <a:r>
              <a:rPr lang="en-US" altLang="fr-FR" sz="2800" dirty="0" err="1"/>
              <a:t>téléphonique</a:t>
            </a:r>
            <a:r>
              <a:rPr lang="en-US" altLang="fr-FR" sz="2800" dirty="0"/>
              <a:t> entre 2 </a:t>
            </a:r>
            <a:r>
              <a:rPr lang="en-US" altLang="fr-FR" sz="2800" dirty="0" err="1"/>
              <a:t>routeurs</a:t>
            </a:r>
            <a:r>
              <a:rPr lang="en-US" altLang="fr-FR" sz="2800" dirty="0"/>
              <a:t> et exploitation </a:t>
            </a:r>
            <a:r>
              <a:rPr lang="en-US" altLang="fr-FR" sz="2800" dirty="0" err="1"/>
              <a:t>d’une</a:t>
            </a:r>
            <a:r>
              <a:rPr lang="en-US" altLang="fr-FR" sz="2800" dirty="0"/>
              <a:t> liaison de </a:t>
            </a:r>
            <a:r>
              <a:rPr lang="en-US" altLang="fr-FR" sz="2800" dirty="0" err="1"/>
              <a:t>données</a:t>
            </a:r>
            <a:r>
              <a:rPr lang="en-US" altLang="fr-FR" sz="2800" dirty="0"/>
              <a:t> </a:t>
            </a:r>
            <a:r>
              <a:rPr lang="en-US" altLang="fr-FR" sz="2000" dirty="0"/>
              <a:t>(</a:t>
            </a:r>
            <a:r>
              <a:rPr lang="en-US" altLang="fr-FR" sz="2000" dirty="0" err="1"/>
              <a:t>Tannenbaum</a:t>
            </a:r>
            <a:r>
              <a:rPr lang="en-US" altLang="fr-FR" sz="2000" dirty="0"/>
              <a:t>)</a:t>
            </a:r>
            <a:r>
              <a:rPr lang="en-US" altLang="fr-FR" sz="2800" dirty="0"/>
              <a:t> </a:t>
            </a:r>
          </a:p>
        </p:txBody>
      </p:sp>
      <p:pic>
        <p:nvPicPr>
          <p:cNvPr id="9222" name="Picture 2052" descr="3-0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8" y="2727325"/>
            <a:ext cx="6888162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8</a:t>
            </a:fld>
            <a:endParaRPr lang="fr-FR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ce réservé de la date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altLang="fr-FR"/>
              <a:t>Mars 2015</a:t>
            </a:r>
            <a:endParaRPr lang="fr-FR" alt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10243" name="Espace réservé du pied de page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BE" altLang="fr-FR" sz="1400">
                <a:latin typeface="Arial" panose="020B0604020202020204" pitchFamily="34" charset="0"/>
              </a:rPr>
              <a:t>Cours MPR 1°Année IR – Couche liaison</a:t>
            </a:r>
            <a:endParaRPr lang="fr-FR" altLang="fr-FR" sz="1400" b="1">
              <a:solidFill>
                <a:schemeClr val="accent1"/>
              </a:solidFill>
              <a:latin typeface="Arial" panose="020B0604020202020204" pitchFamily="34" charset="0"/>
            </a:endParaRPr>
          </a:p>
        </p:txBody>
      </p:sp>
      <p:sp>
        <p:nvSpPr>
          <p:cNvPr id="7434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304800"/>
            <a:ext cx="7391400" cy="533400"/>
          </a:xfrm>
        </p:spPr>
        <p:txBody>
          <a:bodyPr/>
          <a:lstStyle/>
          <a:p>
            <a:pPr>
              <a:defRPr/>
            </a:pPr>
            <a:r>
              <a:rPr lang="fr-BE" altLang="fr-FR" b="1" dirty="0" smtClean="0">
                <a:solidFill>
                  <a:schemeClr val="accent1"/>
                </a:solidFill>
              </a:rPr>
              <a:t>Rappels MPR</a:t>
            </a:r>
            <a:endParaRPr lang="fr-FR" altLang="fr-FR" dirty="0"/>
          </a:p>
        </p:txBody>
      </p:sp>
      <p:sp>
        <p:nvSpPr>
          <p:cNvPr id="10245" name="Rectangle 4"/>
          <p:cNvSpPr>
            <a:spLocks noChangeArrowheads="1"/>
          </p:cNvSpPr>
          <p:nvPr/>
        </p:nvSpPr>
        <p:spPr bwMode="auto">
          <a:xfrm>
            <a:off x="381000" y="914400"/>
            <a:ext cx="83820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609600" indent="-609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90600" indent="-5334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752600" indent="-381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09800" indent="-3810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667000" indent="-381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124200" indent="-381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581400" indent="-381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038600" indent="-381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r">
              <a:spcBef>
                <a:spcPct val="20000"/>
              </a:spcBef>
              <a:buClr>
                <a:schemeClr val="tx2"/>
              </a:buClr>
            </a:pPr>
            <a:endParaRPr lang="fr-BE" altLang="fr-FR" sz="3200">
              <a:solidFill>
                <a:srgbClr val="FF9900"/>
              </a:solidFill>
            </a:endParaRPr>
          </a:p>
        </p:txBody>
      </p:sp>
      <p:sp>
        <p:nvSpPr>
          <p:cNvPr id="10246" name="Rectangle 5"/>
          <p:cNvSpPr>
            <a:spLocks noChangeArrowheads="1"/>
          </p:cNvSpPr>
          <p:nvPr/>
        </p:nvSpPr>
        <p:spPr bwMode="auto">
          <a:xfrm>
            <a:off x="6400800" y="179388"/>
            <a:ext cx="0" cy="1598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fr-BE" altLang="fr-FR" sz="2400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295400" y="4359275"/>
            <a:ext cx="6457950" cy="1889125"/>
            <a:chOff x="816" y="2580"/>
            <a:chExt cx="4068" cy="1190"/>
          </a:xfrm>
        </p:grpSpPr>
        <p:grpSp>
          <p:nvGrpSpPr>
            <p:cNvPr id="3" name="Group 7"/>
            <p:cNvGrpSpPr>
              <a:grpSpLocks/>
            </p:cNvGrpSpPr>
            <p:nvPr/>
          </p:nvGrpSpPr>
          <p:grpSpPr bwMode="auto">
            <a:xfrm>
              <a:off x="816" y="2580"/>
              <a:ext cx="4068" cy="1190"/>
              <a:chOff x="816" y="2448"/>
              <a:chExt cx="4068" cy="1190"/>
            </a:xfrm>
          </p:grpSpPr>
          <p:sp>
            <p:nvSpPr>
              <p:cNvPr id="10258" name="Line 8"/>
              <p:cNvSpPr>
                <a:spLocks noChangeShapeType="1"/>
              </p:cNvSpPr>
              <p:nvPr/>
            </p:nvSpPr>
            <p:spPr bwMode="auto">
              <a:xfrm>
                <a:off x="1640" y="2958"/>
                <a:ext cx="2440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fr-BE"/>
              </a:p>
            </p:txBody>
          </p:sp>
          <p:sp>
            <p:nvSpPr>
              <p:cNvPr id="10259" name="Rectangle 9"/>
              <p:cNvSpPr>
                <a:spLocks noChangeArrowheads="1"/>
              </p:cNvSpPr>
              <p:nvPr/>
            </p:nvSpPr>
            <p:spPr bwMode="auto">
              <a:xfrm>
                <a:off x="816" y="2688"/>
                <a:ext cx="813" cy="542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fr-BE" altLang="fr-FR" sz="2400"/>
              </a:p>
            </p:txBody>
          </p:sp>
          <p:sp>
            <p:nvSpPr>
              <p:cNvPr id="10260" name="Rectangle 10"/>
              <p:cNvSpPr>
                <a:spLocks noChangeArrowheads="1"/>
              </p:cNvSpPr>
              <p:nvPr/>
            </p:nvSpPr>
            <p:spPr bwMode="auto">
              <a:xfrm>
                <a:off x="991" y="2892"/>
                <a:ext cx="52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fr-BE" altLang="fr-FR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E : Source</a:t>
                </a:r>
                <a:endParaRPr lang="fr-FR" altLang="fr-FR" sz="2400"/>
              </a:p>
            </p:txBody>
          </p:sp>
          <p:sp>
            <p:nvSpPr>
              <p:cNvPr id="10261" name="Rectangle 11"/>
              <p:cNvSpPr>
                <a:spLocks noChangeArrowheads="1"/>
              </p:cNvSpPr>
              <p:nvPr/>
            </p:nvSpPr>
            <p:spPr bwMode="auto">
              <a:xfrm>
                <a:off x="4071" y="2688"/>
                <a:ext cx="813" cy="542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endParaRPr lang="fr-BE" altLang="fr-FR" sz="2400"/>
              </a:p>
            </p:txBody>
          </p:sp>
          <p:sp>
            <p:nvSpPr>
              <p:cNvPr id="10262" name="Rectangle 12"/>
              <p:cNvSpPr>
                <a:spLocks noChangeArrowheads="1"/>
              </p:cNvSpPr>
              <p:nvPr/>
            </p:nvSpPr>
            <p:spPr bwMode="auto">
              <a:xfrm>
                <a:off x="4128" y="2880"/>
                <a:ext cx="70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fr-BE" altLang="fr-FR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R: Destination</a:t>
                </a:r>
                <a:endParaRPr lang="fr-FR" altLang="fr-FR" sz="2400"/>
              </a:p>
            </p:txBody>
          </p:sp>
          <p:sp>
            <p:nvSpPr>
              <p:cNvPr id="10263" name="Rectangle 13"/>
              <p:cNvSpPr>
                <a:spLocks noChangeArrowheads="1"/>
              </p:cNvSpPr>
              <p:nvPr/>
            </p:nvSpPr>
            <p:spPr bwMode="auto">
              <a:xfrm>
                <a:off x="2256" y="3264"/>
                <a:ext cx="1080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fr-FR" altLang="fr-FR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canal de transmission</a:t>
                </a:r>
                <a:endParaRPr lang="fr-FR" altLang="fr-FR" sz="2400"/>
              </a:p>
            </p:txBody>
          </p:sp>
          <p:sp>
            <p:nvSpPr>
              <p:cNvPr id="10264" name="Rectangle 14"/>
              <p:cNvSpPr>
                <a:spLocks noChangeArrowheads="1"/>
              </p:cNvSpPr>
              <p:nvPr/>
            </p:nvSpPr>
            <p:spPr bwMode="auto">
              <a:xfrm>
                <a:off x="1680" y="3504"/>
                <a:ext cx="2296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FontTx/>
                  <a:buNone/>
                </a:pPr>
                <a:r>
                  <a:rPr lang="fr-BE" altLang="fr-FR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Schématisation d’un système de transmission</a:t>
                </a:r>
                <a:endParaRPr lang="fr-FR" altLang="fr-FR" sz="2400"/>
              </a:p>
            </p:txBody>
          </p:sp>
          <p:sp>
            <p:nvSpPr>
              <p:cNvPr id="10265" name="Rectangle 15"/>
              <p:cNvSpPr>
                <a:spLocks noChangeArrowheads="1"/>
              </p:cNvSpPr>
              <p:nvPr/>
            </p:nvSpPr>
            <p:spPr bwMode="auto">
              <a:xfrm>
                <a:off x="3408" y="2448"/>
                <a:ext cx="217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fr-BE" altLang="fr-FR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bruit</a:t>
                </a:r>
                <a:endParaRPr lang="fr-FR" altLang="fr-FR" sz="2400"/>
              </a:p>
            </p:txBody>
          </p:sp>
          <p:sp>
            <p:nvSpPr>
              <p:cNvPr id="10266" name="Rectangle 16"/>
              <p:cNvSpPr>
                <a:spLocks noChangeArrowheads="1"/>
              </p:cNvSpPr>
              <p:nvPr/>
            </p:nvSpPr>
            <p:spPr bwMode="auto">
              <a:xfrm>
                <a:off x="2592" y="2448"/>
                <a:ext cx="384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fr-BE" altLang="fr-FR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signal</a:t>
                </a:r>
                <a:endParaRPr lang="fr-FR" altLang="fr-FR" sz="2400"/>
              </a:p>
            </p:txBody>
          </p:sp>
          <p:sp>
            <p:nvSpPr>
              <p:cNvPr id="10267" name="Rectangle 17"/>
              <p:cNvSpPr>
                <a:spLocks noChangeArrowheads="1"/>
              </p:cNvSpPr>
              <p:nvPr/>
            </p:nvSpPr>
            <p:spPr bwMode="auto">
              <a:xfrm>
                <a:off x="1728" y="2448"/>
                <a:ext cx="552" cy="1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tx2"/>
                  </a:buClr>
                  <a:buChar char="–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Char char="•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FontTx/>
                  <a:buNone/>
                </a:pPr>
                <a:r>
                  <a:rPr lang="fr-BE" altLang="fr-FR" sz="1400">
                    <a:solidFill>
                      <a:srgbClr val="000000"/>
                    </a:solidFill>
                    <a:latin typeface="Arial" panose="020B0604020202020204" pitchFamily="34" charset="0"/>
                  </a:rPr>
                  <a:t>information</a:t>
                </a:r>
                <a:endParaRPr lang="fr-FR" altLang="fr-FR" sz="2400"/>
              </a:p>
            </p:txBody>
          </p:sp>
          <p:graphicFrame>
            <p:nvGraphicFramePr>
              <p:cNvPr id="10268" name="Object 18"/>
              <p:cNvGraphicFramePr>
                <a:graphicFrameLocks noChangeAspect="1"/>
              </p:cNvGraphicFramePr>
              <p:nvPr/>
            </p:nvGraphicFramePr>
            <p:xfrm>
              <a:off x="2496" y="2640"/>
              <a:ext cx="593" cy="535"/>
            </p:xfrm>
            <a:graphic>
              <a:graphicData uri="http://schemas.openxmlformats.org/presentationml/2006/ole">
                <p:oleObj spid="_x0000_s28674" name="Visio" r:id="rId5" imgW="1729897" imgH="1559965" progId="Visio.Drawing.11">
                  <p:embed/>
                </p:oleObj>
              </a:graphicData>
            </a:graphic>
          </p:graphicFrame>
        </p:grpSp>
        <p:sp>
          <p:nvSpPr>
            <p:cNvPr id="10256" name="Line 19"/>
            <p:cNvSpPr>
              <a:spLocks noChangeShapeType="1"/>
            </p:cNvSpPr>
            <p:nvPr/>
          </p:nvSpPr>
          <p:spPr bwMode="auto">
            <a:xfrm>
              <a:off x="2064" y="2772"/>
              <a:ext cx="384" cy="10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BE"/>
            </a:p>
          </p:txBody>
        </p:sp>
        <p:sp>
          <p:nvSpPr>
            <p:cNvPr id="10257" name="Line 20"/>
            <p:cNvSpPr>
              <a:spLocks noChangeShapeType="1"/>
            </p:cNvSpPr>
            <p:nvPr/>
          </p:nvSpPr>
          <p:spPr bwMode="auto">
            <a:xfrm flipH="1">
              <a:off x="2880" y="2714"/>
              <a:ext cx="456" cy="20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fr-BE"/>
            </a:p>
          </p:txBody>
        </p:sp>
      </p:grpSp>
      <p:pic>
        <p:nvPicPr>
          <p:cNvPr id="10248" name="Picture 2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3933825"/>
            <a:ext cx="2717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3447" name="Rectangle 23"/>
          <p:cNvSpPr>
            <a:spLocks noChangeArrowheads="1"/>
          </p:cNvSpPr>
          <p:nvPr/>
        </p:nvSpPr>
        <p:spPr bwMode="auto">
          <a:xfrm>
            <a:off x="533400" y="914400"/>
            <a:ext cx="8001000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8191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5621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19812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4384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895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352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10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buFontTx/>
              <a:buNone/>
            </a:pPr>
            <a:r>
              <a:rPr lang="fr-BE" altLang="fr-FR">
                <a:solidFill>
                  <a:schemeClr val="accent1"/>
                </a:solidFill>
              </a:rPr>
              <a:t>Le protocole de liaison utilise la notion de trame pour assurer</a:t>
            </a:r>
            <a:endParaRPr lang="fr-BE" altLang="fr-FR" sz="2800">
              <a:solidFill>
                <a:srgbClr val="339966"/>
              </a:solidFill>
            </a:endParaRPr>
          </a:p>
          <a:p>
            <a:r>
              <a:rPr lang="fr-BE" altLang="fr-FR" sz="2800"/>
              <a:t>La délimitation des bloc de données</a:t>
            </a:r>
          </a:p>
          <a:p>
            <a:r>
              <a:rPr lang="fr-BE" altLang="fr-FR" sz="2800"/>
              <a:t>Le contrôle d’erreurs</a:t>
            </a:r>
          </a:p>
          <a:p>
            <a:r>
              <a:rPr lang="fr-BE" altLang="fr-FR" sz="2800"/>
              <a:t>L’organisation et le contrôle de l’échange</a:t>
            </a:r>
          </a:p>
          <a:p>
            <a:r>
              <a:rPr lang="fr-BE" altLang="fr-FR" sz="2800"/>
              <a:t>Le contrôle de la liaison</a:t>
            </a:r>
            <a:endParaRPr lang="fr-FR" altLang="fr-FR" sz="2800"/>
          </a:p>
        </p:txBody>
      </p:sp>
      <p:sp>
        <p:nvSpPr>
          <p:cNvPr id="10250" name="Rectangle 24"/>
          <p:cNvSpPr>
            <a:spLocks noChangeArrowheads="1"/>
          </p:cNvSpPr>
          <p:nvPr/>
        </p:nvSpPr>
        <p:spPr bwMode="auto">
          <a:xfrm>
            <a:off x="1271588" y="4076700"/>
            <a:ext cx="1296987" cy="6477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fr-BE" altLang="fr-FR" sz="2400"/>
          </a:p>
        </p:txBody>
      </p:sp>
      <p:sp>
        <p:nvSpPr>
          <p:cNvPr id="10251" name="Rectangle 26"/>
          <p:cNvSpPr>
            <a:spLocks noChangeArrowheads="1"/>
          </p:cNvSpPr>
          <p:nvPr/>
        </p:nvSpPr>
        <p:spPr bwMode="auto">
          <a:xfrm>
            <a:off x="6443663" y="4076700"/>
            <a:ext cx="1296987" cy="647700"/>
          </a:xfrm>
          <a:prstGeom prst="rect">
            <a:avLst/>
          </a:prstGeom>
          <a:noFill/>
          <a:ln w="38100">
            <a:solidFill>
              <a:schemeClr val="accent2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endParaRPr lang="fr-BE" altLang="fr-FR" sz="2400"/>
          </a:p>
        </p:txBody>
      </p:sp>
      <p:sp>
        <p:nvSpPr>
          <p:cNvPr id="10252" name="Line 27"/>
          <p:cNvSpPr>
            <a:spLocks noChangeShapeType="1"/>
          </p:cNvSpPr>
          <p:nvPr/>
        </p:nvSpPr>
        <p:spPr bwMode="auto">
          <a:xfrm>
            <a:off x="2627313" y="4292600"/>
            <a:ext cx="381635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fr-BE"/>
          </a:p>
        </p:txBody>
      </p:sp>
      <p:sp>
        <p:nvSpPr>
          <p:cNvPr id="10253" name="Text Box 28"/>
          <p:cNvSpPr txBox="1">
            <a:spLocks noChangeArrowheads="1"/>
          </p:cNvSpPr>
          <p:nvPr/>
        </p:nvSpPr>
        <p:spPr bwMode="auto">
          <a:xfrm>
            <a:off x="1489075" y="4184650"/>
            <a:ext cx="9445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BE" altLang="fr-FR" sz="2000"/>
              <a:t>Liaison</a:t>
            </a:r>
            <a:endParaRPr lang="en-US" altLang="fr-FR" sz="2000"/>
          </a:p>
        </p:txBody>
      </p:sp>
      <p:sp>
        <p:nvSpPr>
          <p:cNvPr id="10254" name="Text Box 29"/>
          <p:cNvSpPr txBox="1">
            <a:spLocks noChangeArrowheads="1"/>
          </p:cNvSpPr>
          <p:nvPr/>
        </p:nvSpPr>
        <p:spPr bwMode="auto">
          <a:xfrm>
            <a:off x="6651625" y="4187825"/>
            <a:ext cx="9445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38100">
                <a:solidFill>
                  <a:schemeClr val="accent2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fr-BE" altLang="fr-FR" sz="2000"/>
              <a:t>Liaison</a:t>
            </a:r>
            <a:endParaRPr lang="en-US" altLang="fr-FR" sz="2000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9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4" name="ZOU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3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3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3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3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3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3447" grpId="0" build="p" bldLvl="2" autoUpdateAnimBg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Boule de feu">
  <a:themeElements>
    <a:clrScheme name="Boule de feu 2">
      <a:dk1>
        <a:srgbClr val="000000"/>
      </a:dk1>
      <a:lt1>
        <a:srgbClr val="FFFFFF"/>
      </a:lt1>
      <a:dk2>
        <a:srgbClr val="FF9900"/>
      </a:dk2>
      <a:lt2>
        <a:srgbClr val="5F5F5F"/>
      </a:lt2>
      <a:accent1>
        <a:srgbClr val="FF9933"/>
      </a:accent1>
      <a:accent2>
        <a:srgbClr val="CC0066"/>
      </a:accent2>
      <a:accent3>
        <a:srgbClr val="FFFFFF"/>
      </a:accent3>
      <a:accent4>
        <a:srgbClr val="000000"/>
      </a:accent4>
      <a:accent5>
        <a:srgbClr val="FFCAAD"/>
      </a:accent5>
      <a:accent6>
        <a:srgbClr val="B9005C"/>
      </a:accent6>
      <a:hlink>
        <a:srgbClr val="CC00CC"/>
      </a:hlink>
      <a:folHlink>
        <a:srgbClr val="990099"/>
      </a:folHlink>
    </a:clrScheme>
    <a:fontScheme name="Boule de feu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accent2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accent2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oule de feu 1">
        <a:dk1>
          <a:srgbClr val="5F5F5F"/>
        </a:dk1>
        <a:lt1>
          <a:srgbClr val="FFFFCC"/>
        </a:lt1>
        <a:dk2>
          <a:srgbClr val="000000"/>
        </a:dk2>
        <a:lt2>
          <a:srgbClr val="FFCC66"/>
        </a:lt2>
        <a:accent1>
          <a:srgbClr val="FF9933"/>
        </a:accent1>
        <a:accent2>
          <a:srgbClr val="CC0066"/>
        </a:accent2>
        <a:accent3>
          <a:srgbClr val="AAAAAA"/>
        </a:accent3>
        <a:accent4>
          <a:srgbClr val="DADAAE"/>
        </a:accent4>
        <a:accent5>
          <a:srgbClr val="FFCAAD"/>
        </a:accent5>
        <a:accent6>
          <a:srgbClr val="B9005C"/>
        </a:accent6>
        <a:hlink>
          <a:srgbClr val="CC00CC"/>
        </a:hlink>
        <a:folHlink>
          <a:srgbClr val="99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oule de feu 2">
        <a:dk1>
          <a:srgbClr val="000000"/>
        </a:dk1>
        <a:lt1>
          <a:srgbClr val="FFFFFF"/>
        </a:lt1>
        <a:dk2>
          <a:srgbClr val="FF9900"/>
        </a:dk2>
        <a:lt2>
          <a:srgbClr val="5F5F5F"/>
        </a:lt2>
        <a:accent1>
          <a:srgbClr val="FF9933"/>
        </a:accent1>
        <a:accent2>
          <a:srgbClr val="CC0066"/>
        </a:accent2>
        <a:accent3>
          <a:srgbClr val="FFFFFF"/>
        </a:accent3>
        <a:accent4>
          <a:srgbClr val="000000"/>
        </a:accent4>
        <a:accent5>
          <a:srgbClr val="FFCAAD"/>
        </a:accent5>
        <a:accent6>
          <a:srgbClr val="B9005C"/>
        </a:accent6>
        <a:hlink>
          <a:srgbClr val="CC00CC"/>
        </a:hlink>
        <a:folHlink>
          <a:srgbClr val="99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ule de feu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Office\Modèles\Modèles de présentation\Barre verticale.pot</Template>
  <TotalTime>10827</TotalTime>
  <Words>3263</Words>
  <Application>Microsoft Office PowerPoint</Application>
  <PresentationFormat>Affichage à l'écran (4:3)</PresentationFormat>
  <Paragraphs>731</Paragraphs>
  <Slides>68</Slides>
  <Notes>22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68</vt:i4>
      </vt:variant>
    </vt:vector>
  </HeadingPairs>
  <TitlesOfParts>
    <vt:vector size="70" baseType="lpstr">
      <vt:lpstr>Boule de feu</vt:lpstr>
      <vt:lpstr>Visio</vt:lpstr>
      <vt:lpstr>Diapositive 1</vt:lpstr>
      <vt:lpstr>6. Architecture Niveau 2</vt:lpstr>
      <vt:lpstr>Modèles et Protocoles de Réseaux - MPR</vt:lpstr>
      <vt:lpstr>Rappels MPR</vt:lpstr>
      <vt:lpstr>Rappels MPR</vt:lpstr>
      <vt:lpstr>Rappels MPR</vt:lpstr>
      <vt:lpstr>Rappels MPR</vt:lpstr>
      <vt:lpstr>Rappels MPR</vt:lpstr>
      <vt:lpstr>Rappels MPR</vt:lpstr>
      <vt:lpstr>Rappels MPR</vt:lpstr>
      <vt:lpstr>Module 6: Couche liaison de données</vt:lpstr>
      <vt:lpstr>CCNA 1 – Introduction to Networks</vt:lpstr>
      <vt:lpstr>La sous-couche MAC</vt:lpstr>
      <vt:lpstr>Problématique</vt:lpstr>
      <vt:lpstr>Diapositive 15</vt:lpstr>
      <vt:lpstr>Technologies MAC</vt:lpstr>
      <vt:lpstr>Technologies MAC</vt:lpstr>
      <vt:lpstr>Technologies MAC</vt:lpstr>
      <vt:lpstr>Technologies MAC</vt:lpstr>
      <vt:lpstr>Technologies MAC</vt:lpstr>
      <vt:lpstr>Technologies MAC</vt:lpstr>
      <vt:lpstr>Ethernet</vt:lpstr>
      <vt:lpstr>Historique</vt:lpstr>
      <vt:lpstr>Ethernet partagé</vt:lpstr>
      <vt:lpstr>Ethernet partagé</vt:lpstr>
      <vt:lpstr>Ethernet partagé</vt:lpstr>
      <vt:lpstr>Sous-couche MAC</vt:lpstr>
      <vt:lpstr>Trame MAC</vt:lpstr>
      <vt:lpstr>Trame MAC</vt:lpstr>
      <vt:lpstr>Trame MAC</vt:lpstr>
      <vt:lpstr>Sous-couche MAC</vt:lpstr>
      <vt:lpstr>Sous-couche MAC</vt:lpstr>
      <vt:lpstr>Commutation LAN</vt:lpstr>
      <vt:lpstr>Commutation LAN</vt:lpstr>
      <vt:lpstr>Commutation LAN</vt:lpstr>
      <vt:lpstr>Commutation LAN</vt:lpstr>
      <vt:lpstr>Commutation LAN</vt:lpstr>
      <vt:lpstr>Commutation LAN</vt:lpstr>
      <vt:lpstr>Commutation LAN</vt:lpstr>
      <vt:lpstr>Performances des LAN</vt:lpstr>
      <vt:lpstr>Performances des LAN</vt:lpstr>
      <vt:lpstr>Performances des LAN</vt:lpstr>
      <vt:lpstr>Hauts Débits</vt:lpstr>
      <vt:lpstr>Hauts débits</vt:lpstr>
      <vt:lpstr>Hauts débits</vt:lpstr>
      <vt:lpstr>Hauts débits</vt:lpstr>
      <vt:lpstr>Hauts débits</vt:lpstr>
      <vt:lpstr>Hauts débits</vt:lpstr>
      <vt:lpstr>Hauts débits</vt:lpstr>
      <vt:lpstr>Hauts débits</vt:lpstr>
      <vt:lpstr>LAN Virtuels VLAN</vt:lpstr>
      <vt:lpstr>Besoins</vt:lpstr>
      <vt:lpstr>Besoins</vt:lpstr>
      <vt:lpstr>Besoins</vt:lpstr>
      <vt:lpstr>Besoins</vt:lpstr>
      <vt:lpstr>Norme 802.1Q</vt:lpstr>
      <vt:lpstr>Norme 802.1Q</vt:lpstr>
      <vt:lpstr>Administration des VLAN</vt:lpstr>
      <vt:lpstr>Administration des VLAN</vt:lpstr>
      <vt:lpstr>Diapositive 60</vt:lpstr>
      <vt:lpstr>Architecture VLAN</vt:lpstr>
      <vt:lpstr>Diapositive 62</vt:lpstr>
      <vt:lpstr>VLAN basé sur les ports</vt:lpstr>
      <vt:lpstr>VLAN statiques</vt:lpstr>
      <vt:lpstr>VLAN dynamiques</vt:lpstr>
      <vt:lpstr>VLAN et réorganisations</vt:lpstr>
      <vt:lpstr>VLAN et réorganisation</vt:lpstr>
      <vt:lpstr>Diapositive 68</vt:lpstr>
    </vt:vector>
  </TitlesOfParts>
  <Company>HEB-ESI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de réseaux sans fil</dc:title>
  <dc:subject>Support du cours - ESI - 2° année IR</dc:subject>
  <dc:creator>Pantélis Matsos</dc:creator>
  <cp:lastModifiedBy>pma</cp:lastModifiedBy>
  <cp:revision>289</cp:revision>
  <cp:lastPrinted>2001-07-16T20:29:16Z</cp:lastPrinted>
  <dcterms:created xsi:type="dcterms:W3CDTF">2000-12-03T20:39:07Z</dcterms:created>
  <dcterms:modified xsi:type="dcterms:W3CDTF">2021-10-11T15:15:42Z</dcterms:modified>
</cp:coreProperties>
</file>